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8" r:id="rId2"/>
    <p:sldId id="256" r:id="rId3"/>
    <p:sldId id="266" r:id="rId4"/>
    <p:sldId id="258" r:id="rId5"/>
    <p:sldId id="259" r:id="rId6"/>
    <p:sldId id="260" r:id="rId7"/>
    <p:sldId id="262" r:id="rId8"/>
    <p:sldId id="263" r:id="rId9"/>
    <p:sldId id="261" r:id="rId10"/>
    <p:sldId id="264" r:id="rId11"/>
    <p:sldId id="265" r:id="rId12"/>
    <p:sldId id="269" r:id="rId13"/>
    <p:sldId id="270" r:id="rId14"/>
    <p:sldId id="273" r:id="rId15"/>
    <p:sldId id="274" r:id="rId16"/>
    <p:sldId id="275" r:id="rId17"/>
    <p:sldId id="272" r:id="rId18"/>
    <p:sldId id="276" r:id="rId19"/>
    <p:sldId id="277" r:id="rId20"/>
    <p:sldId id="279" r:id="rId21"/>
    <p:sldId id="280" r:id="rId22"/>
    <p:sldId id="281" r:id="rId23"/>
    <p:sldId id="282" r:id="rId24"/>
    <p:sldId id="284" r:id="rId25"/>
    <p:sldId id="283" r:id="rId26"/>
    <p:sldId id="285" r:id="rId27"/>
    <p:sldId id="286" r:id="rId28"/>
    <p:sldId id="288" r:id="rId29"/>
    <p:sldId id="287" r:id="rId30"/>
    <p:sldId id="289" r:id="rId31"/>
    <p:sldId id="290" r:id="rId32"/>
    <p:sldId id="291" r:id="rId33"/>
    <p:sldId id="271" r:id="rId34"/>
    <p:sldId id="257" r:id="rId35"/>
    <p:sldId id="267"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6" d="100"/>
          <a:sy n="86" d="100"/>
        </p:scale>
        <p:origin x="562"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F67654-E3C3-4CE5-B468-E2BD2424026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070F4066-F1A4-4D06-B276-2D336832DC3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E9A0B744-9E19-4096-971A-ED606BE857B0}"/>
              </a:ext>
            </a:extLst>
          </p:cNvPr>
          <p:cNvSpPr>
            <a:spLocks noGrp="1"/>
          </p:cNvSpPr>
          <p:nvPr>
            <p:ph type="dt" sz="half" idx="10"/>
          </p:nvPr>
        </p:nvSpPr>
        <p:spPr/>
        <p:txBody>
          <a:bodyPr/>
          <a:lstStyle/>
          <a:p>
            <a:fld id="{880EC354-F4CD-43DE-AB37-8919F30FFB09}" type="datetimeFigureOut">
              <a:rPr lang="en-IN" smtClean="0"/>
              <a:t>19-03-2023</a:t>
            </a:fld>
            <a:endParaRPr lang="en-IN"/>
          </a:p>
        </p:txBody>
      </p:sp>
      <p:sp>
        <p:nvSpPr>
          <p:cNvPr id="5" name="Footer Placeholder 4">
            <a:extLst>
              <a:ext uri="{FF2B5EF4-FFF2-40B4-BE49-F238E27FC236}">
                <a16:creationId xmlns:a16="http://schemas.microsoft.com/office/drawing/2014/main" id="{CA07665D-CFF0-4D77-82EE-EDD2C75469B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8EF3859-BE95-490E-AD80-76A2D603172B}"/>
              </a:ext>
            </a:extLst>
          </p:cNvPr>
          <p:cNvSpPr>
            <a:spLocks noGrp="1"/>
          </p:cNvSpPr>
          <p:nvPr>
            <p:ph type="sldNum" sz="quarter" idx="12"/>
          </p:nvPr>
        </p:nvSpPr>
        <p:spPr/>
        <p:txBody>
          <a:bodyPr/>
          <a:lstStyle/>
          <a:p>
            <a:fld id="{83519F35-892A-44FA-B2FA-8E0C442A8E7B}" type="slidenum">
              <a:rPr lang="en-IN" smtClean="0"/>
              <a:t>‹#›</a:t>
            </a:fld>
            <a:endParaRPr lang="en-IN"/>
          </a:p>
        </p:txBody>
      </p:sp>
    </p:spTree>
    <p:extLst>
      <p:ext uri="{BB962C8B-B14F-4D97-AF65-F5344CB8AC3E}">
        <p14:creationId xmlns:p14="http://schemas.microsoft.com/office/powerpoint/2010/main" val="8952505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F5A1A9-95E6-4921-A848-CEEF8166F665}"/>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51927D70-69C0-4EC0-9800-BB5B0BD081A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E00979E-34D2-413F-ADB5-10840FB37872}"/>
              </a:ext>
            </a:extLst>
          </p:cNvPr>
          <p:cNvSpPr>
            <a:spLocks noGrp="1"/>
          </p:cNvSpPr>
          <p:nvPr>
            <p:ph type="dt" sz="half" idx="10"/>
          </p:nvPr>
        </p:nvSpPr>
        <p:spPr/>
        <p:txBody>
          <a:bodyPr/>
          <a:lstStyle/>
          <a:p>
            <a:fld id="{880EC354-F4CD-43DE-AB37-8919F30FFB09}" type="datetimeFigureOut">
              <a:rPr lang="en-IN" smtClean="0"/>
              <a:t>19-03-2023</a:t>
            </a:fld>
            <a:endParaRPr lang="en-IN"/>
          </a:p>
        </p:txBody>
      </p:sp>
      <p:sp>
        <p:nvSpPr>
          <p:cNvPr id="5" name="Footer Placeholder 4">
            <a:extLst>
              <a:ext uri="{FF2B5EF4-FFF2-40B4-BE49-F238E27FC236}">
                <a16:creationId xmlns:a16="http://schemas.microsoft.com/office/drawing/2014/main" id="{457FEFF6-37DD-48A1-B09F-1CC2A33FEA0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46CCD9F-3783-4069-8AB1-BD188DECDC69}"/>
              </a:ext>
            </a:extLst>
          </p:cNvPr>
          <p:cNvSpPr>
            <a:spLocks noGrp="1"/>
          </p:cNvSpPr>
          <p:nvPr>
            <p:ph type="sldNum" sz="quarter" idx="12"/>
          </p:nvPr>
        </p:nvSpPr>
        <p:spPr/>
        <p:txBody>
          <a:bodyPr/>
          <a:lstStyle/>
          <a:p>
            <a:fld id="{83519F35-892A-44FA-B2FA-8E0C442A8E7B}" type="slidenum">
              <a:rPr lang="en-IN" smtClean="0"/>
              <a:t>‹#›</a:t>
            </a:fld>
            <a:endParaRPr lang="en-IN"/>
          </a:p>
        </p:txBody>
      </p:sp>
    </p:spTree>
    <p:extLst>
      <p:ext uri="{BB962C8B-B14F-4D97-AF65-F5344CB8AC3E}">
        <p14:creationId xmlns:p14="http://schemas.microsoft.com/office/powerpoint/2010/main" val="29548473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FF5DCB8-CD3D-4E77-98C6-B909DF8A812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7A53DCA-5BC3-43F6-AEFC-113789498DA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CD5F71B-F135-45D7-AFB1-B5585226E659}"/>
              </a:ext>
            </a:extLst>
          </p:cNvPr>
          <p:cNvSpPr>
            <a:spLocks noGrp="1"/>
          </p:cNvSpPr>
          <p:nvPr>
            <p:ph type="dt" sz="half" idx="10"/>
          </p:nvPr>
        </p:nvSpPr>
        <p:spPr/>
        <p:txBody>
          <a:bodyPr/>
          <a:lstStyle/>
          <a:p>
            <a:fld id="{880EC354-F4CD-43DE-AB37-8919F30FFB09}" type="datetimeFigureOut">
              <a:rPr lang="en-IN" smtClean="0"/>
              <a:t>19-03-2023</a:t>
            </a:fld>
            <a:endParaRPr lang="en-IN"/>
          </a:p>
        </p:txBody>
      </p:sp>
      <p:sp>
        <p:nvSpPr>
          <p:cNvPr id="5" name="Footer Placeholder 4">
            <a:extLst>
              <a:ext uri="{FF2B5EF4-FFF2-40B4-BE49-F238E27FC236}">
                <a16:creationId xmlns:a16="http://schemas.microsoft.com/office/drawing/2014/main" id="{915602CF-9986-4930-86F5-D6436AC970D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B674FC0-B289-41C5-BE82-1522609246AB}"/>
              </a:ext>
            </a:extLst>
          </p:cNvPr>
          <p:cNvSpPr>
            <a:spLocks noGrp="1"/>
          </p:cNvSpPr>
          <p:nvPr>
            <p:ph type="sldNum" sz="quarter" idx="12"/>
          </p:nvPr>
        </p:nvSpPr>
        <p:spPr/>
        <p:txBody>
          <a:bodyPr/>
          <a:lstStyle/>
          <a:p>
            <a:fld id="{83519F35-892A-44FA-B2FA-8E0C442A8E7B}" type="slidenum">
              <a:rPr lang="en-IN" smtClean="0"/>
              <a:t>‹#›</a:t>
            </a:fld>
            <a:endParaRPr lang="en-IN"/>
          </a:p>
        </p:txBody>
      </p:sp>
    </p:spTree>
    <p:extLst>
      <p:ext uri="{BB962C8B-B14F-4D97-AF65-F5344CB8AC3E}">
        <p14:creationId xmlns:p14="http://schemas.microsoft.com/office/powerpoint/2010/main" val="29823296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001372-2385-4EC3-B45A-1475FDFD6415}"/>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25788642-DA5A-4682-A3F9-773B798E806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12B3100-854E-4EF4-8A0F-7A9218218D40}"/>
              </a:ext>
            </a:extLst>
          </p:cNvPr>
          <p:cNvSpPr>
            <a:spLocks noGrp="1"/>
          </p:cNvSpPr>
          <p:nvPr>
            <p:ph type="dt" sz="half" idx="10"/>
          </p:nvPr>
        </p:nvSpPr>
        <p:spPr/>
        <p:txBody>
          <a:bodyPr/>
          <a:lstStyle/>
          <a:p>
            <a:fld id="{880EC354-F4CD-43DE-AB37-8919F30FFB09}" type="datetimeFigureOut">
              <a:rPr lang="en-IN" smtClean="0"/>
              <a:t>19-03-2023</a:t>
            </a:fld>
            <a:endParaRPr lang="en-IN"/>
          </a:p>
        </p:txBody>
      </p:sp>
      <p:sp>
        <p:nvSpPr>
          <p:cNvPr id="5" name="Footer Placeholder 4">
            <a:extLst>
              <a:ext uri="{FF2B5EF4-FFF2-40B4-BE49-F238E27FC236}">
                <a16:creationId xmlns:a16="http://schemas.microsoft.com/office/drawing/2014/main" id="{2B8C2B15-97C7-42E2-ADC0-739E339C1EF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40A4933-063C-4B2B-B013-0E9812BD949C}"/>
              </a:ext>
            </a:extLst>
          </p:cNvPr>
          <p:cNvSpPr>
            <a:spLocks noGrp="1"/>
          </p:cNvSpPr>
          <p:nvPr>
            <p:ph type="sldNum" sz="quarter" idx="12"/>
          </p:nvPr>
        </p:nvSpPr>
        <p:spPr/>
        <p:txBody>
          <a:bodyPr/>
          <a:lstStyle/>
          <a:p>
            <a:fld id="{83519F35-892A-44FA-B2FA-8E0C442A8E7B}" type="slidenum">
              <a:rPr lang="en-IN" smtClean="0"/>
              <a:t>‹#›</a:t>
            </a:fld>
            <a:endParaRPr lang="en-IN"/>
          </a:p>
        </p:txBody>
      </p:sp>
    </p:spTree>
    <p:extLst>
      <p:ext uri="{BB962C8B-B14F-4D97-AF65-F5344CB8AC3E}">
        <p14:creationId xmlns:p14="http://schemas.microsoft.com/office/powerpoint/2010/main" val="15863097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CD2F93-D90F-49E4-8F28-F6DAD020636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2BA1CABE-357A-4412-AC67-4017C7462B4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EFA3C0A-9586-451E-8A2D-7C2FC2A15DF2}"/>
              </a:ext>
            </a:extLst>
          </p:cNvPr>
          <p:cNvSpPr>
            <a:spLocks noGrp="1"/>
          </p:cNvSpPr>
          <p:nvPr>
            <p:ph type="dt" sz="half" idx="10"/>
          </p:nvPr>
        </p:nvSpPr>
        <p:spPr/>
        <p:txBody>
          <a:bodyPr/>
          <a:lstStyle/>
          <a:p>
            <a:fld id="{880EC354-F4CD-43DE-AB37-8919F30FFB09}" type="datetimeFigureOut">
              <a:rPr lang="en-IN" smtClean="0"/>
              <a:t>19-03-2023</a:t>
            </a:fld>
            <a:endParaRPr lang="en-IN"/>
          </a:p>
        </p:txBody>
      </p:sp>
      <p:sp>
        <p:nvSpPr>
          <p:cNvPr id="5" name="Footer Placeholder 4">
            <a:extLst>
              <a:ext uri="{FF2B5EF4-FFF2-40B4-BE49-F238E27FC236}">
                <a16:creationId xmlns:a16="http://schemas.microsoft.com/office/drawing/2014/main" id="{D44432D0-6E11-4AA0-BBB6-2E5F2F21ECB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A2D8CFE-E1CA-43EF-9C35-30B062494766}"/>
              </a:ext>
            </a:extLst>
          </p:cNvPr>
          <p:cNvSpPr>
            <a:spLocks noGrp="1"/>
          </p:cNvSpPr>
          <p:nvPr>
            <p:ph type="sldNum" sz="quarter" idx="12"/>
          </p:nvPr>
        </p:nvSpPr>
        <p:spPr/>
        <p:txBody>
          <a:bodyPr/>
          <a:lstStyle/>
          <a:p>
            <a:fld id="{83519F35-892A-44FA-B2FA-8E0C442A8E7B}" type="slidenum">
              <a:rPr lang="en-IN" smtClean="0"/>
              <a:t>‹#›</a:t>
            </a:fld>
            <a:endParaRPr lang="en-IN"/>
          </a:p>
        </p:txBody>
      </p:sp>
    </p:spTree>
    <p:extLst>
      <p:ext uri="{BB962C8B-B14F-4D97-AF65-F5344CB8AC3E}">
        <p14:creationId xmlns:p14="http://schemas.microsoft.com/office/powerpoint/2010/main" val="26645728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238342-B3D9-4C4A-923C-988D75DC2F61}"/>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199C9D26-BC09-429B-86EC-BBCDD79B7E0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EEF5BF4F-171A-4CD1-86EE-70E78E5069E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1ABC0DEA-0F71-4B9B-8E4B-82541F657C73}"/>
              </a:ext>
            </a:extLst>
          </p:cNvPr>
          <p:cNvSpPr>
            <a:spLocks noGrp="1"/>
          </p:cNvSpPr>
          <p:nvPr>
            <p:ph type="dt" sz="half" idx="10"/>
          </p:nvPr>
        </p:nvSpPr>
        <p:spPr/>
        <p:txBody>
          <a:bodyPr/>
          <a:lstStyle/>
          <a:p>
            <a:fld id="{880EC354-F4CD-43DE-AB37-8919F30FFB09}" type="datetimeFigureOut">
              <a:rPr lang="en-IN" smtClean="0"/>
              <a:t>19-03-2023</a:t>
            </a:fld>
            <a:endParaRPr lang="en-IN"/>
          </a:p>
        </p:txBody>
      </p:sp>
      <p:sp>
        <p:nvSpPr>
          <p:cNvPr id="6" name="Footer Placeholder 5">
            <a:extLst>
              <a:ext uri="{FF2B5EF4-FFF2-40B4-BE49-F238E27FC236}">
                <a16:creationId xmlns:a16="http://schemas.microsoft.com/office/drawing/2014/main" id="{5AAAA3D1-AF9A-4635-BB3C-1DEBC7BB4DD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3C295E9-5CAA-4038-A53C-95BE3B7075C8}"/>
              </a:ext>
            </a:extLst>
          </p:cNvPr>
          <p:cNvSpPr>
            <a:spLocks noGrp="1"/>
          </p:cNvSpPr>
          <p:nvPr>
            <p:ph type="sldNum" sz="quarter" idx="12"/>
          </p:nvPr>
        </p:nvSpPr>
        <p:spPr/>
        <p:txBody>
          <a:bodyPr/>
          <a:lstStyle/>
          <a:p>
            <a:fld id="{83519F35-892A-44FA-B2FA-8E0C442A8E7B}" type="slidenum">
              <a:rPr lang="en-IN" smtClean="0"/>
              <a:t>‹#›</a:t>
            </a:fld>
            <a:endParaRPr lang="en-IN"/>
          </a:p>
        </p:txBody>
      </p:sp>
    </p:spTree>
    <p:extLst>
      <p:ext uri="{BB962C8B-B14F-4D97-AF65-F5344CB8AC3E}">
        <p14:creationId xmlns:p14="http://schemas.microsoft.com/office/powerpoint/2010/main" val="29324527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CA2051-FB32-4B6E-A7FC-85F0FC23D340}"/>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889D078F-076F-4746-AF24-AE3F251FB68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6CEDA6B-5F5F-4B15-804C-3181CE416C7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E1ACD3FE-8AD4-492E-8072-470E42CCE8F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A25D13B-2D3E-4C80-9486-0553DA28A51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067F6440-DF27-473B-9A97-74C5D1057CA5}"/>
              </a:ext>
            </a:extLst>
          </p:cNvPr>
          <p:cNvSpPr>
            <a:spLocks noGrp="1"/>
          </p:cNvSpPr>
          <p:nvPr>
            <p:ph type="dt" sz="half" idx="10"/>
          </p:nvPr>
        </p:nvSpPr>
        <p:spPr/>
        <p:txBody>
          <a:bodyPr/>
          <a:lstStyle/>
          <a:p>
            <a:fld id="{880EC354-F4CD-43DE-AB37-8919F30FFB09}" type="datetimeFigureOut">
              <a:rPr lang="en-IN" smtClean="0"/>
              <a:t>19-03-2023</a:t>
            </a:fld>
            <a:endParaRPr lang="en-IN"/>
          </a:p>
        </p:txBody>
      </p:sp>
      <p:sp>
        <p:nvSpPr>
          <p:cNvPr id="8" name="Footer Placeholder 7">
            <a:extLst>
              <a:ext uri="{FF2B5EF4-FFF2-40B4-BE49-F238E27FC236}">
                <a16:creationId xmlns:a16="http://schemas.microsoft.com/office/drawing/2014/main" id="{7D62A2A9-7FCD-4AD7-A7C4-BAEE6F0858C6}"/>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53616293-DA3F-4DA6-A8EC-583E9707CB8D}"/>
              </a:ext>
            </a:extLst>
          </p:cNvPr>
          <p:cNvSpPr>
            <a:spLocks noGrp="1"/>
          </p:cNvSpPr>
          <p:nvPr>
            <p:ph type="sldNum" sz="quarter" idx="12"/>
          </p:nvPr>
        </p:nvSpPr>
        <p:spPr/>
        <p:txBody>
          <a:bodyPr/>
          <a:lstStyle/>
          <a:p>
            <a:fld id="{83519F35-892A-44FA-B2FA-8E0C442A8E7B}" type="slidenum">
              <a:rPr lang="en-IN" smtClean="0"/>
              <a:t>‹#›</a:t>
            </a:fld>
            <a:endParaRPr lang="en-IN"/>
          </a:p>
        </p:txBody>
      </p:sp>
    </p:spTree>
    <p:extLst>
      <p:ext uri="{BB962C8B-B14F-4D97-AF65-F5344CB8AC3E}">
        <p14:creationId xmlns:p14="http://schemas.microsoft.com/office/powerpoint/2010/main" val="33019737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69EABA-6A1A-4483-BE13-BF8F94464DDF}"/>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7E66F0F4-C204-46C7-BAB9-CC81F93287E7}"/>
              </a:ext>
            </a:extLst>
          </p:cNvPr>
          <p:cNvSpPr>
            <a:spLocks noGrp="1"/>
          </p:cNvSpPr>
          <p:nvPr>
            <p:ph type="dt" sz="half" idx="10"/>
          </p:nvPr>
        </p:nvSpPr>
        <p:spPr/>
        <p:txBody>
          <a:bodyPr/>
          <a:lstStyle/>
          <a:p>
            <a:fld id="{880EC354-F4CD-43DE-AB37-8919F30FFB09}" type="datetimeFigureOut">
              <a:rPr lang="en-IN" smtClean="0"/>
              <a:t>19-03-2023</a:t>
            </a:fld>
            <a:endParaRPr lang="en-IN"/>
          </a:p>
        </p:txBody>
      </p:sp>
      <p:sp>
        <p:nvSpPr>
          <p:cNvPr id="4" name="Footer Placeholder 3">
            <a:extLst>
              <a:ext uri="{FF2B5EF4-FFF2-40B4-BE49-F238E27FC236}">
                <a16:creationId xmlns:a16="http://schemas.microsoft.com/office/drawing/2014/main" id="{696B96B1-27C5-4CC9-9769-7F435F0A42FB}"/>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B3DCFAC6-17F7-499A-A345-42E073865381}"/>
              </a:ext>
            </a:extLst>
          </p:cNvPr>
          <p:cNvSpPr>
            <a:spLocks noGrp="1"/>
          </p:cNvSpPr>
          <p:nvPr>
            <p:ph type="sldNum" sz="quarter" idx="12"/>
          </p:nvPr>
        </p:nvSpPr>
        <p:spPr/>
        <p:txBody>
          <a:bodyPr/>
          <a:lstStyle/>
          <a:p>
            <a:fld id="{83519F35-892A-44FA-B2FA-8E0C442A8E7B}" type="slidenum">
              <a:rPr lang="en-IN" smtClean="0"/>
              <a:t>‹#›</a:t>
            </a:fld>
            <a:endParaRPr lang="en-IN"/>
          </a:p>
        </p:txBody>
      </p:sp>
    </p:spTree>
    <p:extLst>
      <p:ext uri="{BB962C8B-B14F-4D97-AF65-F5344CB8AC3E}">
        <p14:creationId xmlns:p14="http://schemas.microsoft.com/office/powerpoint/2010/main" val="38499951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A24D561-036A-45CB-88AE-9E81A8AFFD63}"/>
              </a:ext>
            </a:extLst>
          </p:cNvPr>
          <p:cNvSpPr>
            <a:spLocks noGrp="1"/>
          </p:cNvSpPr>
          <p:nvPr>
            <p:ph type="dt" sz="half" idx="10"/>
          </p:nvPr>
        </p:nvSpPr>
        <p:spPr/>
        <p:txBody>
          <a:bodyPr/>
          <a:lstStyle/>
          <a:p>
            <a:fld id="{880EC354-F4CD-43DE-AB37-8919F30FFB09}" type="datetimeFigureOut">
              <a:rPr lang="en-IN" smtClean="0"/>
              <a:t>19-03-2023</a:t>
            </a:fld>
            <a:endParaRPr lang="en-IN"/>
          </a:p>
        </p:txBody>
      </p:sp>
      <p:sp>
        <p:nvSpPr>
          <p:cNvPr id="3" name="Footer Placeholder 2">
            <a:extLst>
              <a:ext uri="{FF2B5EF4-FFF2-40B4-BE49-F238E27FC236}">
                <a16:creationId xmlns:a16="http://schemas.microsoft.com/office/drawing/2014/main" id="{B98A374E-A594-4022-BAE5-8F26B15D3B73}"/>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2946B43C-AEED-447E-8837-3DDA488538D5}"/>
              </a:ext>
            </a:extLst>
          </p:cNvPr>
          <p:cNvSpPr>
            <a:spLocks noGrp="1"/>
          </p:cNvSpPr>
          <p:nvPr>
            <p:ph type="sldNum" sz="quarter" idx="12"/>
          </p:nvPr>
        </p:nvSpPr>
        <p:spPr/>
        <p:txBody>
          <a:bodyPr/>
          <a:lstStyle/>
          <a:p>
            <a:fld id="{83519F35-892A-44FA-B2FA-8E0C442A8E7B}" type="slidenum">
              <a:rPr lang="en-IN" smtClean="0"/>
              <a:t>‹#›</a:t>
            </a:fld>
            <a:endParaRPr lang="en-IN"/>
          </a:p>
        </p:txBody>
      </p:sp>
    </p:spTree>
    <p:extLst>
      <p:ext uri="{BB962C8B-B14F-4D97-AF65-F5344CB8AC3E}">
        <p14:creationId xmlns:p14="http://schemas.microsoft.com/office/powerpoint/2010/main" val="4712570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AE2374-882C-4212-9633-1A239489B03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DBD7C328-0197-4220-B886-15F363024B2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1A52AB57-B70E-45C1-B094-CA051923EC4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0024CEA-A7FF-4015-9022-376BE539F6B9}"/>
              </a:ext>
            </a:extLst>
          </p:cNvPr>
          <p:cNvSpPr>
            <a:spLocks noGrp="1"/>
          </p:cNvSpPr>
          <p:nvPr>
            <p:ph type="dt" sz="half" idx="10"/>
          </p:nvPr>
        </p:nvSpPr>
        <p:spPr/>
        <p:txBody>
          <a:bodyPr/>
          <a:lstStyle/>
          <a:p>
            <a:fld id="{880EC354-F4CD-43DE-AB37-8919F30FFB09}" type="datetimeFigureOut">
              <a:rPr lang="en-IN" smtClean="0"/>
              <a:t>19-03-2023</a:t>
            </a:fld>
            <a:endParaRPr lang="en-IN"/>
          </a:p>
        </p:txBody>
      </p:sp>
      <p:sp>
        <p:nvSpPr>
          <p:cNvPr id="6" name="Footer Placeholder 5">
            <a:extLst>
              <a:ext uri="{FF2B5EF4-FFF2-40B4-BE49-F238E27FC236}">
                <a16:creationId xmlns:a16="http://schemas.microsoft.com/office/drawing/2014/main" id="{0B2DDA79-C669-45CA-A98F-F47EDFF8443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3F9351F-25D5-40AE-BF6B-69B1A67AC2D6}"/>
              </a:ext>
            </a:extLst>
          </p:cNvPr>
          <p:cNvSpPr>
            <a:spLocks noGrp="1"/>
          </p:cNvSpPr>
          <p:nvPr>
            <p:ph type="sldNum" sz="quarter" idx="12"/>
          </p:nvPr>
        </p:nvSpPr>
        <p:spPr/>
        <p:txBody>
          <a:bodyPr/>
          <a:lstStyle/>
          <a:p>
            <a:fld id="{83519F35-892A-44FA-B2FA-8E0C442A8E7B}" type="slidenum">
              <a:rPr lang="en-IN" smtClean="0"/>
              <a:t>‹#›</a:t>
            </a:fld>
            <a:endParaRPr lang="en-IN"/>
          </a:p>
        </p:txBody>
      </p:sp>
    </p:spTree>
    <p:extLst>
      <p:ext uri="{BB962C8B-B14F-4D97-AF65-F5344CB8AC3E}">
        <p14:creationId xmlns:p14="http://schemas.microsoft.com/office/powerpoint/2010/main" val="19366184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D018C-0A77-4E4F-B00C-64EA3D04D8E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C0F9AEF8-FCF0-4080-AAAB-1C61FDFD11A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538141ED-15BB-415A-968E-83039124290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2AE8C6A-FD2A-4235-B7F4-6E3498BB5D28}"/>
              </a:ext>
            </a:extLst>
          </p:cNvPr>
          <p:cNvSpPr>
            <a:spLocks noGrp="1"/>
          </p:cNvSpPr>
          <p:nvPr>
            <p:ph type="dt" sz="half" idx="10"/>
          </p:nvPr>
        </p:nvSpPr>
        <p:spPr/>
        <p:txBody>
          <a:bodyPr/>
          <a:lstStyle/>
          <a:p>
            <a:fld id="{880EC354-F4CD-43DE-AB37-8919F30FFB09}" type="datetimeFigureOut">
              <a:rPr lang="en-IN" smtClean="0"/>
              <a:t>19-03-2023</a:t>
            </a:fld>
            <a:endParaRPr lang="en-IN"/>
          </a:p>
        </p:txBody>
      </p:sp>
      <p:sp>
        <p:nvSpPr>
          <p:cNvPr id="6" name="Footer Placeholder 5">
            <a:extLst>
              <a:ext uri="{FF2B5EF4-FFF2-40B4-BE49-F238E27FC236}">
                <a16:creationId xmlns:a16="http://schemas.microsoft.com/office/drawing/2014/main" id="{AAFCEBEA-6FCF-47C0-BA3A-15D25B163E06}"/>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2EF57A11-A0D4-4CD3-940D-CFCA40163097}"/>
              </a:ext>
            </a:extLst>
          </p:cNvPr>
          <p:cNvSpPr>
            <a:spLocks noGrp="1"/>
          </p:cNvSpPr>
          <p:nvPr>
            <p:ph type="sldNum" sz="quarter" idx="12"/>
          </p:nvPr>
        </p:nvSpPr>
        <p:spPr/>
        <p:txBody>
          <a:bodyPr/>
          <a:lstStyle/>
          <a:p>
            <a:fld id="{83519F35-892A-44FA-B2FA-8E0C442A8E7B}" type="slidenum">
              <a:rPr lang="en-IN" smtClean="0"/>
              <a:t>‹#›</a:t>
            </a:fld>
            <a:endParaRPr lang="en-IN"/>
          </a:p>
        </p:txBody>
      </p:sp>
    </p:spTree>
    <p:extLst>
      <p:ext uri="{BB962C8B-B14F-4D97-AF65-F5344CB8AC3E}">
        <p14:creationId xmlns:p14="http://schemas.microsoft.com/office/powerpoint/2010/main" val="33278709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B2D9F8A-71E2-4DC4-AF16-6E0DA39557A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A9362054-53E2-4DD7-8334-4959C5479F7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11527C9-9AA7-4C4D-BD6A-93EC1BF11C1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80EC354-F4CD-43DE-AB37-8919F30FFB09}" type="datetimeFigureOut">
              <a:rPr lang="en-IN" smtClean="0"/>
              <a:t>19-03-2023</a:t>
            </a:fld>
            <a:endParaRPr lang="en-IN"/>
          </a:p>
        </p:txBody>
      </p:sp>
      <p:sp>
        <p:nvSpPr>
          <p:cNvPr id="5" name="Footer Placeholder 4">
            <a:extLst>
              <a:ext uri="{FF2B5EF4-FFF2-40B4-BE49-F238E27FC236}">
                <a16:creationId xmlns:a16="http://schemas.microsoft.com/office/drawing/2014/main" id="{CF585DBF-45C9-4DA4-95FB-ACE609E941D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E315BCB5-61B9-49D8-89DE-194A820471C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3519F35-892A-44FA-B2FA-8E0C442A8E7B}" type="slidenum">
              <a:rPr lang="en-IN" smtClean="0"/>
              <a:t>‹#›</a:t>
            </a:fld>
            <a:endParaRPr lang="en-IN"/>
          </a:p>
        </p:txBody>
      </p:sp>
    </p:spTree>
    <p:extLst>
      <p:ext uri="{BB962C8B-B14F-4D97-AF65-F5344CB8AC3E}">
        <p14:creationId xmlns:p14="http://schemas.microsoft.com/office/powerpoint/2010/main" val="1062900278"/>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1.png"/><Relationship Id="rId3" Type="http://schemas.openxmlformats.org/officeDocument/2006/relationships/image" Target="../media/image22.png"/><Relationship Id="rId7" Type="http://schemas.openxmlformats.org/officeDocument/2006/relationships/image" Target="../media/image25.png"/><Relationship Id="rId12" Type="http://schemas.openxmlformats.org/officeDocument/2006/relationships/image" Target="../media/image30.png"/><Relationship Id="rId2" Type="http://schemas.openxmlformats.org/officeDocument/2006/relationships/image" Target="../media/image21.png"/><Relationship Id="rId1" Type="http://schemas.openxmlformats.org/officeDocument/2006/relationships/slideLayout" Target="../slideLayouts/slideLayout1.xml"/><Relationship Id="rId6" Type="http://schemas.openxmlformats.org/officeDocument/2006/relationships/image" Target="../media/image17.jpeg"/><Relationship Id="rId11" Type="http://schemas.openxmlformats.org/officeDocument/2006/relationships/image" Target="../media/image29.png"/><Relationship Id="rId5" Type="http://schemas.openxmlformats.org/officeDocument/2006/relationships/image" Target="../media/image24.png"/><Relationship Id="rId15" Type="http://schemas.openxmlformats.org/officeDocument/2006/relationships/image" Target="../media/image33.png"/><Relationship Id="rId10" Type="http://schemas.openxmlformats.org/officeDocument/2006/relationships/image" Target="../media/image28.png"/><Relationship Id="rId4" Type="http://schemas.openxmlformats.org/officeDocument/2006/relationships/image" Target="../media/image23.png"/><Relationship Id="rId9" Type="http://schemas.openxmlformats.org/officeDocument/2006/relationships/image" Target="../media/image27.png"/><Relationship Id="rId14" Type="http://schemas.openxmlformats.org/officeDocument/2006/relationships/image" Target="../media/image32.png"/></Relationships>
</file>

<file path=ppt/slides/_rels/slide1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1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18.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image" Target="../media/image45.png"/><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1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image" Target="../media/image55.png"/><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 Id="rId9" Type="http://schemas.openxmlformats.org/officeDocument/2006/relationships/image" Target="../media/image62.png"/></Relationships>
</file>

<file path=ppt/slides/_rels/slide21.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64.png"/><Relationship Id="rId7" Type="http://schemas.openxmlformats.org/officeDocument/2006/relationships/image" Target="../media/image68.png"/><Relationship Id="rId2" Type="http://schemas.openxmlformats.org/officeDocument/2006/relationships/image" Target="../media/image63.png"/><Relationship Id="rId1" Type="http://schemas.openxmlformats.org/officeDocument/2006/relationships/slideLayout" Target="../slideLayouts/slideLayout2.xml"/><Relationship Id="rId6" Type="http://schemas.openxmlformats.org/officeDocument/2006/relationships/image" Target="../media/image67.png"/><Relationship Id="rId5" Type="http://schemas.openxmlformats.org/officeDocument/2006/relationships/image" Target="../media/image66.png"/><Relationship Id="rId10" Type="http://schemas.openxmlformats.org/officeDocument/2006/relationships/image" Target="../media/image71.png"/><Relationship Id="rId4" Type="http://schemas.openxmlformats.org/officeDocument/2006/relationships/image" Target="../media/image65.png"/><Relationship Id="rId9" Type="http://schemas.openxmlformats.org/officeDocument/2006/relationships/image" Target="../media/image70.png"/></Relationships>
</file>

<file path=ppt/slides/_rels/slide22.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73.png"/><Relationship Id="rId7" Type="http://schemas.openxmlformats.org/officeDocument/2006/relationships/image" Target="../media/image76.png"/><Relationship Id="rId2" Type="http://schemas.openxmlformats.org/officeDocument/2006/relationships/image" Target="../media/image72.png"/><Relationship Id="rId1" Type="http://schemas.openxmlformats.org/officeDocument/2006/relationships/slideLayout" Target="../slideLayouts/slideLayout2.xml"/><Relationship Id="rId6" Type="http://schemas.openxmlformats.org/officeDocument/2006/relationships/image" Target="../media/image75.png"/><Relationship Id="rId5" Type="http://schemas.openxmlformats.org/officeDocument/2006/relationships/image" Target="../media/image68.png"/><Relationship Id="rId4" Type="http://schemas.openxmlformats.org/officeDocument/2006/relationships/image" Target="../media/image74.png"/></Relationships>
</file>

<file path=ppt/slides/_rels/slide23.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82.png"/><Relationship Id="rId7" Type="http://schemas.openxmlformats.org/officeDocument/2006/relationships/image" Target="../media/image86.png"/><Relationship Id="rId2" Type="http://schemas.openxmlformats.org/officeDocument/2006/relationships/image" Target="../media/image81.png"/><Relationship Id="rId1" Type="http://schemas.openxmlformats.org/officeDocument/2006/relationships/slideLayout" Target="../slideLayouts/slideLayout2.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png"/></Relationships>
</file>

<file path=ppt/slides/_rels/slide27.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gi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https://www-sciencedirect-com.ressources-electroniques.univ-lille.fr/science/article/pii/S2405896320300860" TargetMode="External"/><Relationship Id="rId2" Type="http://schemas.openxmlformats.org/officeDocument/2006/relationships/hyperlink" Target="https://towardsdatascience.com/principal-component-analysis-for-dimensionality-reduction-115a3d157bad" TargetMode="External"/><Relationship Id="rId1" Type="http://schemas.openxmlformats.org/officeDocument/2006/relationships/slideLayout" Target="../slideLayouts/slideLayout2.xml"/><Relationship Id="rId4" Type="http://schemas.openxmlformats.org/officeDocument/2006/relationships/image" Target="../media/image9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hyperlink" Target="https://keepfloyding.github.io/posts/data-explor-TEP-3/" TargetMode="External"/><Relationship Id="rId2" Type="http://schemas.openxmlformats.org/officeDocument/2006/relationships/hyperlink" Target="https://www.kaggle.com/datasets/averkij/tennessee-eastman-process-simulation-dataset" TargetMode="Externa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4.png"/><Relationship Id="rId7" Type="http://schemas.openxmlformats.org/officeDocument/2006/relationships/image" Target="../media/image150.png"/><Relationship Id="rId2" Type="http://schemas.openxmlformats.org/officeDocument/2006/relationships/image" Target="../media/image13.png"/><Relationship Id="rId1" Type="http://schemas.openxmlformats.org/officeDocument/2006/relationships/slideLayout" Target="../slideLayouts/slideLayout1.xml"/><Relationship Id="rId6" Type="http://schemas.openxmlformats.org/officeDocument/2006/relationships/image" Target="../media/image140.png"/><Relationship Id="rId11" Type="http://schemas.openxmlformats.org/officeDocument/2006/relationships/image" Target="../media/image19.png"/><Relationship Id="rId5" Type="http://schemas.openxmlformats.org/officeDocument/2006/relationships/image" Target="../media/image130.png"/><Relationship Id="rId10" Type="http://schemas.openxmlformats.org/officeDocument/2006/relationships/image" Target="../media/image18.png"/><Relationship Id="rId4" Type="http://schemas.openxmlformats.org/officeDocument/2006/relationships/image" Target="../media/image15.png"/><Relationship Id="rId9" Type="http://schemas.openxmlformats.org/officeDocument/2006/relationships/image" Target="../media/image17.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727D62C6-7E64-44EB-93CF-B2B799A143C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0097" y="146304"/>
            <a:ext cx="11671806" cy="6565392"/>
          </a:xfrm>
        </p:spPr>
      </p:pic>
    </p:spTree>
    <p:extLst>
      <p:ext uri="{BB962C8B-B14F-4D97-AF65-F5344CB8AC3E}">
        <p14:creationId xmlns:p14="http://schemas.microsoft.com/office/powerpoint/2010/main" val="8784366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E8D91EFB-848A-4935-8A9C-8AE4D4E1B11D}"/>
              </a:ext>
            </a:extLst>
          </p:cNvPr>
          <p:cNvSpPr txBox="1"/>
          <p:nvPr/>
        </p:nvSpPr>
        <p:spPr>
          <a:xfrm>
            <a:off x="3325849" y="681673"/>
            <a:ext cx="5540299" cy="461665"/>
          </a:xfrm>
          <a:prstGeom prst="rect">
            <a:avLst/>
          </a:prstGeom>
          <a:noFill/>
        </p:spPr>
        <p:txBody>
          <a:bodyPr wrap="none" rtlCol="0">
            <a:spAutoFit/>
          </a:bodyPr>
          <a:lstStyle/>
          <a:p>
            <a:r>
              <a:rPr lang="en-IN" sz="2400" dirty="0"/>
              <a:t>One has to look at 55 subplots all the time</a:t>
            </a:r>
          </a:p>
        </p:txBody>
      </p:sp>
      <p:pic>
        <p:nvPicPr>
          <p:cNvPr id="4" name="Picture 3">
            <a:extLst>
              <a:ext uri="{FF2B5EF4-FFF2-40B4-BE49-F238E27FC236}">
                <a16:creationId xmlns:a16="http://schemas.microsoft.com/office/drawing/2014/main" id="{4EE40514-865D-492A-80F1-881F02548C7B}"/>
              </a:ext>
            </a:extLst>
          </p:cNvPr>
          <p:cNvPicPr>
            <a:picLocks noChangeAspect="1"/>
          </p:cNvPicPr>
          <p:nvPr/>
        </p:nvPicPr>
        <p:blipFill>
          <a:blip r:embed="rId2"/>
          <a:stretch>
            <a:fillRect/>
          </a:stretch>
        </p:blipFill>
        <p:spPr>
          <a:xfrm>
            <a:off x="2630487" y="1342651"/>
            <a:ext cx="6931025" cy="4833676"/>
          </a:xfrm>
          <a:prstGeom prst="rect">
            <a:avLst/>
          </a:prstGeom>
        </p:spPr>
      </p:pic>
      <p:sp>
        <p:nvSpPr>
          <p:cNvPr id="33" name="TextBox 32">
            <a:extLst>
              <a:ext uri="{FF2B5EF4-FFF2-40B4-BE49-F238E27FC236}">
                <a16:creationId xmlns:a16="http://schemas.microsoft.com/office/drawing/2014/main" id="{9A64B165-B1BB-4F01-9341-FAEE96DBCF89}"/>
              </a:ext>
            </a:extLst>
          </p:cNvPr>
          <p:cNvSpPr txBox="1"/>
          <p:nvPr/>
        </p:nvSpPr>
        <p:spPr>
          <a:xfrm>
            <a:off x="2630487" y="6289993"/>
            <a:ext cx="7595669" cy="461665"/>
          </a:xfrm>
          <a:prstGeom prst="rect">
            <a:avLst/>
          </a:prstGeom>
          <a:noFill/>
        </p:spPr>
        <p:txBody>
          <a:bodyPr wrap="none" rtlCol="0">
            <a:spAutoFit/>
          </a:bodyPr>
          <a:lstStyle/>
          <a:p>
            <a:r>
              <a:rPr lang="en-IN" sz="2400" dirty="0"/>
              <a:t>Combine these 55 subplots into a single Process parameter</a:t>
            </a:r>
          </a:p>
        </p:txBody>
      </p:sp>
    </p:spTree>
    <p:extLst>
      <p:ext uri="{BB962C8B-B14F-4D97-AF65-F5344CB8AC3E}">
        <p14:creationId xmlns:p14="http://schemas.microsoft.com/office/powerpoint/2010/main" val="853903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CB043917-6EAA-4B1D-908B-30D7104CA345}"/>
              </a:ext>
            </a:extLst>
          </p:cNvPr>
          <p:cNvSpPr/>
          <p:nvPr/>
        </p:nvSpPr>
        <p:spPr>
          <a:xfrm>
            <a:off x="2430780" y="1958340"/>
            <a:ext cx="4396740" cy="3738821"/>
          </a:xfrm>
          <a:prstGeom prst="round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E8D91EFB-848A-4935-8A9C-8AE4D4E1B11D}"/>
              </a:ext>
            </a:extLst>
          </p:cNvPr>
          <p:cNvSpPr txBox="1"/>
          <p:nvPr/>
        </p:nvSpPr>
        <p:spPr>
          <a:xfrm>
            <a:off x="250229" y="377358"/>
            <a:ext cx="4766498" cy="461665"/>
          </a:xfrm>
          <a:prstGeom prst="rect">
            <a:avLst/>
          </a:prstGeom>
          <a:noFill/>
        </p:spPr>
        <p:txBody>
          <a:bodyPr wrap="none" rtlCol="0">
            <a:spAutoFit/>
          </a:bodyPr>
          <a:lstStyle/>
          <a:p>
            <a:r>
              <a:rPr lang="en-IN" sz="2400" dirty="0"/>
              <a:t>Threshold testing for Fault detection</a:t>
            </a:r>
          </a:p>
        </p:txBody>
      </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AC78E9A5-723D-401F-A021-338D75D69548}"/>
                  </a:ext>
                </a:extLst>
              </p:cNvPr>
              <p:cNvSpPr txBox="1"/>
              <p:nvPr/>
            </p:nvSpPr>
            <p:spPr>
              <a:xfrm>
                <a:off x="896719" y="2093837"/>
                <a:ext cx="65768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IN" sz="2400" i="1" dirty="0" smtClean="0">
                              <a:latin typeface="Cambria Math" panose="02040503050406030204" pitchFamily="18" charset="0"/>
                            </a:rPr>
                          </m:ctrlPr>
                        </m:sSubPr>
                        <m:e>
                          <m:r>
                            <a:rPr lang="en-IN" sz="2400" i="1" dirty="0" smtClean="0">
                              <a:latin typeface="Cambria Math" panose="02040503050406030204" pitchFamily="18" charset="0"/>
                            </a:rPr>
                            <m:t>𝑋</m:t>
                          </m:r>
                        </m:e>
                        <m:sub>
                          <m:r>
                            <a:rPr lang="en-IN" sz="2400" i="1" dirty="0" smtClean="0">
                              <a:latin typeface="Cambria Math" panose="02040503050406030204" pitchFamily="18" charset="0"/>
                            </a:rPr>
                            <m:t>1</m:t>
                          </m:r>
                        </m:sub>
                      </m:sSub>
                      <m:r>
                        <a:rPr lang="en-US" sz="2400" b="0" i="1" dirty="0" smtClean="0">
                          <a:latin typeface="Cambria Math" panose="02040503050406030204" pitchFamily="18" charset="0"/>
                        </a:rPr>
                        <m:t> </m:t>
                      </m:r>
                    </m:oMath>
                  </m:oMathPara>
                </a14:m>
                <a:endParaRPr lang="en-IN" sz="2400" dirty="0"/>
              </a:p>
            </p:txBody>
          </p:sp>
        </mc:Choice>
        <mc:Fallback xmlns="">
          <p:sp>
            <p:nvSpPr>
              <p:cNvPr id="37" name="TextBox 36">
                <a:extLst>
                  <a:ext uri="{FF2B5EF4-FFF2-40B4-BE49-F238E27FC236}">
                    <a16:creationId xmlns:a16="http://schemas.microsoft.com/office/drawing/2014/main" id="{AC78E9A5-723D-401F-A021-338D75D69548}"/>
                  </a:ext>
                </a:extLst>
              </p:cNvPr>
              <p:cNvSpPr txBox="1">
                <a:spLocks noRot="1" noChangeAspect="1" noMove="1" noResize="1" noEditPoints="1" noAdjustHandles="1" noChangeArrowheads="1" noChangeShapeType="1" noTextEdit="1"/>
              </p:cNvSpPr>
              <p:nvPr/>
            </p:nvSpPr>
            <p:spPr>
              <a:xfrm>
                <a:off x="896719" y="2093837"/>
                <a:ext cx="657681" cy="461665"/>
              </a:xfrm>
              <a:prstGeom prst="rect">
                <a:avLst/>
              </a:prstGeom>
              <a:blipFill>
                <a:blip r:embed="rId2"/>
                <a:stretch>
                  <a:fillRect b="-2632"/>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7DEA6814-88A0-45E0-A39E-5636731F1E54}"/>
                  </a:ext>
                </a:extLst>
              </p:cNvPr>
              <p:cNvSpPr txBox="1"/>
              <p:nvPr/>
            </p:nvSpPr>
            <p:spPr>
              <a:xfrm>
                <a:off x="815496" y="3198167"/>
                <a:ext cx="664797"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IN" sz="2400" i="1" dirty="0" smtClean="0">
                              <a:latin typeface="Cambria Math" panose="02040503050406030204" pitchFamily="18" charset="0"/>
                            </a:rPr>
                          </m:ctrlPr>
                        </m:sSubPr>
                        <m:e>
                          <m:r>
                            <a:rPr lang="en-IN" sz="2400" i="1" dirty="0" smtClean="0">
                              <a:latin typeface="Cambria Math" panose="02040503050406030204" pitchFamily="18" charset="0"/>
                            </a:rPr>
                            <m:t>𝑋</m:t>
                          </m:r>
                        </m:e>
                        <m:sub>
                          <m:r>
                            <a:rPr lang="en-US" sz="2400" b="0" i="1" dirty="0" smtClean="0">
                              <a:latin typeface="Cambria Math" panose="02040503050406030204" pitchFamily="18" charset="0"/>
                            </a:rPr>
                            <m:t>2</m:t>
                          </m:r>
                        </m:sub>
                      </m:sSub>
                      <m:r>
                        <a:rPr lang="en-US" sz="2400" b="0" i="1" dirty="0" smtClean="0">
                          <a:latin typeface="Cambria Math" panose="02040503050406030204" pitchFamily="18" charset="0"/>
                        </a:rPr>
                        <m:t> </m:t>
                      </m:r>
                    </m:oMath>
                  </m:oMathPara>
                </a14:m>
                <a:endParaRPr lang="en-IN" sz="2400" dirty="0"/>
              </a:p>
            </p:txBody>
          </p:sp>
        </mc:Choice>
        <mc:Fallback xmlns="">
          <p:sp>
            <p:nvSpPr>
              <p:cNvPr id="38" name="TextBox 37">
                <a:extLst>
                  <a:ext uri="{FF2B5EF4-FFF2-40B4-BE49-F238E27FC236}">
                    <a16:creationId xmlns:a16="http://schemas.microsoft.com/office/drawing/2014/main" id="{7DEA6814-88A0-45E0-A39E-5636731F1E54}"/>
                  </a:ext>
                </a:extLst>
              </p:cNvPr>
              <p:cNvSpPr txBox="1">
                <a:spLocks noRot="1" noChangeAspect="1" noMove="1" noResize="1" noEditPoints="1" noAdjustHandles="1" noChangeArrowheads="1" noChangeShapeType="1" noTextEdit="1"/>
              </p:cNvSpPr>
              <p:nvPr/>
            </p:nvSpPr>
            <p:spPr>
              <a:xfrm>
                <a:off x="815496" y="3198167"/>
                <a:ext cx="664797" cy="461665"/>
              </a:xfrm>
              <a:prstGeom prst="rect">
                <a:avLst/>
              </a:prstGeom>
              <a:blipFill>
                <a:blip r:embed="rId3"/>
                <a:stretch>
                  <a:fillRect b="-266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C1B56A27-2179-42AC-8834-F948450417F5}"/>
                  </a:ext>
                </a:extLst>
              </p:cNvPr>
              <p:cNvSpPr txBox="1"/>
              <p:nvPr/>
            </p:nvSpPr>
            <p:spPr>
              <a:xfrm>
                <a:off x="829375" y="3937717"/>
                <a:ext cx="500458"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i="1" dirty="0" smtClean="0">
                          <a:latin typeface="Cambria Math" panose="02040503050406030204" pitchFamily="18" charset="0"/>
                        </a:rPr>
                        <m:t>…</m:t>
                      </m:r>
                    </m:oMath>
                  </m:oMathPara>
                </a14:m>
                <a:endParaRPr lang="en-IN" sz="2400" dirty="0"/>
              </a:p>
            </p:txBody>
          </p:sp>
        </mc:Choice>
        <mc:Fallback xmlns="">
          <p:sp>
            <p:nvSpPr>
              <p:cNvPr id="39" name="TextBox 38">
                <a:extLst>
                  <a:ext uri="{FF2B5EF4-FFF2-40B4-BE49-F238E27FC236}">
                    <a16:creationId xmlns:a16="http://schemas.microsoft.com/office/drawing/2014/main" id="{C1B56A27-2179-42AC-8834-F948450417F5}"/>
                  </a:ext>
                </a:extLst>
              </p:cNvPr>
              <p:cNvSpPr txBox="1">
                <a:spLocks noRot="1" noChangeAspect="1" noMove="1" noResize="1" noEditPoints="1" noAdjustHandles="1" noChangeArrowheads="1" noChangeShapeType="1" noTextEdit="1"/>
              </p:cNvSpPr>
              <p:nvPr/>
            </p:nvSpPr>
            <p:spPr>
              <a:xfrm>
                <a:off x="829375" y="3937717"/>
                <a:ext cx="500458" cy="461665"/>
              </a:xfrm>
              <a:prstGeom prst="rect">
                <a:avLst/>
              </a:prstGeom>
              <a:blipFill>
                <a:blip r:embed="rId4"/>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5FAFBC76-0870-4639-89F8-9A906864D33A}"/>
                  </a:ext>
                </a:extLst>
              </p:cNvPr>
              <p:cNvSpPr txBox="1"/>
              <p:nvPr/>
            </p:nvSpPr>
            <p:spPr>
              <a:xfrm>
                <a:off x="759759" y="5004662"/>
                <a:ext cx="79464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IN" sz="2400" i="1" dirty="0" smtClean="0">
                              <a:latin typeface="Cambria Math" panose="02040503050406030204" pitchFamily="18" charset="0"/>
                            </a:rPr>
                          </m:ctrlPr>
                        </m:sSubPr>
                        <m:e>
                          <m:r>
                            <a:rPr lang="en-IN" sz="2400" i="1" dirty="0" smtClean="0">
                              <a:latin typeface="Cambria Math" panose="02040503050406030204" pitchFamily="18" charset="0"/>
                            </a:rPr>
                            <m:t>𝑋</m:t>
                          </m:r>
                        </m:e>
                        <m:sub>
                          <m:r>
                            <a:rPr lang="en-US" sz="2400" b="0" i="1" dirty="0" smtClean="0">
                              <a:latin typeface="Cambria Math" panose="02040503050406030204" pitchFamily="18" charset="0"/>
                            </a:rPr>
                            <m:t>52</m:t>
                          </m:r>
                        </m:sub>
                      </m:sSub>
                      <m:r>
                        <a:rPr lang="en-US" sz="2400" b="0" i="1" dirty="0" smtClean="0">
                          <a:latin typeface="Cambria Math" panose="02040503050406030204" pitchFamily="18" charset="0"/>
                        </a:rPr>
                        <m:t> </m:t>
                      </m:r>
                    </m:oMath>
                  </m:oMathPara>
                </a14:m>
                <a:endParaRPr lang="en-IN" sz="2400" dirty="0"/>
              </a:p>
            </p:txBody>
          </p:sp>
        </mc:Choice>
        <mc:Fallback xmlns="">
          <p:sp>
            <p:nvSpPr>
              <p:cNvPr id="40" name="TextBox 39">
                <a:extLst>
                  <a:ext uri="{FF2B5EF4-FFF2-40B4-BE49-F238E27FC236}">
                    <a16:creationId xmlns:a16="http://schemas.microsoft.com/office/drawing/2014/main" id="{5FAFBC76-0870-4639-89F8-9A906864D33A}"/>
                  </a:ext>
                </a:extLst>
              </p:cNvPr>
              <p:cNvSpPr txBox="1">
                <a:spLocks noRot="1" noChangeAspect="1" noMove="1" noResize="1" noEditPoints="1" noAdjustHandles="1" noChangeArrowheads="1" noChangeShapeType="1" noTextEdit="1"/>
              </p:cNvSpPr>
              <p:nvPr/>
            </p:nvSpPr>
            <p:spPr>
              <a:xfrm>
                <a:off x="759759" y="5004662"/>
                <a:ext cx="794641" cy="461665"/>
              </a:xfrm>
              <a:prstGeom prst="rect">
                <a:avLst/>
              </a:prstGeom>
              <a:blipFill>
                <a:blip r:embed="rId5"/>
                <a:stretch>
                  <a:fillRect b="-2632"/>
                </a:stretch>
              </a:blipFill>
            </p:spPr>
            <p:txBody>
              <a:bodyPr/>
              <a:lstStyle/>
              <a:p>
                <a:r>
                  <a:rPr lang="en-IN">
                    <a:noFill/>
                  </a:rPr>
                  <a:t> </a:t>
                </a:r>
              </a:p>
            </p:txBody>
          </p:sp>
        </mc:Fallback>
      </mc:AlternateContent>
      <p:pic>
        <p:nvPicPr>
          <p:cNvPr id="2050" name="Picture 2" descr="Normal Distribution - Explained Simply (part 1) - YouTube">
            <a:extLst>
              <a:ext uri="{FF2B5EF4-FFF2-40B4-BE49-F238E27FC236}">
                <a16:creationId xmlns:a16="http://schemas.microsoft.com/office/drawing/2014/main" id="{37D82952-46F9-4911-ABD4-4FB58F69055D}"/>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1091" r="12500"/>
          <a:stretch/>
        </p:blipFill>
        <p:spPr bwMode="auto">
          <a:xfrm>
            <a:off x="9879986" y="763794"/>
            <a:ext cx="2061785" cy="151780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4FF60DE6-1081-4EC5-9393-061185CC09ED}"/>
                  </a:ext>
                </a:extLst>
              </p:cNvPr>
              <p:cNvSpPr txBox="1"/>
              <p:nvPr/>
            </p:nvSpPr>
            <p:spPr>
              <a:xfrm>
                <a:off x="11199180" y="2297101"/>
                <a:ext cx="33265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3</m:t>
                      </m:r>
                      <m:r>
                        <a:rPr lang="en-US" b="0" i="1" smtClean="0">
                          <a:solidFill>
                            <a:srgbClr val="FF0000"/>
                          </a:solidFill>
                          <a:latin typeface="Cambria Math" panose="02040503050406030204" pitchFamily="18" charset="0"/>
                        </a:rPr>
                        <m:t>𝜎</m:t>
                      </m:r>
                    </m:oMath>
                  </m:oMathPara>
                </a14:m>
                <a:endParaRPr lang="en-IN" dirty="0"/>
              </a:p>
            </p:txBody>
          </p:sp>
        </mc:Choice>
        <mc:Fallback xmlns="">
          <p:sp>
            <p:nvSpPr>
              <p:cNvPr id="5" name="TextBox 4">
                <a:extLst>
                  <a:ext uri="{FF2B5EF4-FFF2-40B4-BE49-F238E27FC236}">
                    <a16:creationId xmlns:a16="http://schemas.microsoft.com/office/drawing/2014/main" id="{4FF60DE6-1081-4EC5-9393-061185CC09ED}"/>
                  </a:ext>
                </a:extLst>
              </p:cNvPr>
              <p:cNvSpPr txBox="1">
                <a:spLocks noRot="1" noChangeAspect="1" noMove="1" noResize="1" noEditPoints="1" noAdjustHandles="1" noChangeArrowheads="1" noChangeShapeType="1" noTextEdit="1"/>
              </p:cNvSpPr>
              <p:nvPr/>
            </p:nvSpPr>
            <p:spPr>
              <a:xfrm>
                <a:off x="11199180" y="2297101"/>
                <a:ext cx="332655" cy="276999"/>
              </a:xfrm>
              <a:prstGeom prst="rect">
                <a:avLst/>
              </a:prstGeom>
              <a:blipFill>
                <a:blip r:embed="rId7"/>
                <a:stretch>
                  <a:fillRect l="-14545" r="-5455" b="-8889"/>
                </a:stretch>
              </a:blipFill>
            </p:spPr>
            <p:txBody>
              <a:bodyPr/>
              <a:lstStyle/>
              <a:p>
                <a:r>
                  <a:rPr lang="en-IN">
                    <a:noFill/>
                  </a:rPr>
                  <a:t> </a:t>
                </a:r>
              </a:p>
            </p:txBody>
          </p:sp>
        </mc:Fallback>
      </mc:AlternateContent>
      <p:cxnSp>
        <p:nvCxnSpPr>
          <p:cNvPr id="11" name="Straight Arrow Connector 10">
            <a:extLst>
              <a:ext uri="{FF2B5EF4-FFF2-40B4-BE49-F238E27FC236}">
                <a16:creationId xmlns:a16="http://schemas.microsoft.com/office/drawing/2014/main" id="{FD47FECA-64AC-4FE4-A041-333E4F893FE7}"/>
              </a:ext>
            </a:extLst>
          </p:cNvPr>
          <p:cNvCxnSpPr>
            <a:cxnSpLocks/>
          </p:cNvCxnSpPr>
          <p:nvPr/>
        </p:nvCxnSpPr>
        <p:spPr>
          <a:xfrm>
            <a:off x="10972811" y="2358617"/>
            <a:ext cx="937260"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297A3F7E-1220-4FCE-8D29-F43CADA03C11}"/>
                  </a:ext>
                </a:extLst>
              </p:cNvPr>
              <p:cNvSpPr txBox="1"/>
              <p:nvPr/>
            </p:nvSpPr>
            <p:spPr>
              <a:xfrm>
                <a:off x="10820944" y="2220117"/>
                <a:ext cx="19697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FF0000"/>
                          </a:solidFill>
                          <a:latin typeface="Cambria Math" panose="02040503050406030204" pitchFamily="18" charset="0"/>
                        </a:rPr>
                        <m:t>𝜇</m:t>
                      </m:r>
                    </m:oMath>
                  </m:oMathPara>
                </a14:m>
                <a:endParaRPr lang="en-IN" dirty="0">
                  <a:solidFill>
                    <a:srgbClr val="FF0000"/>
                  </a:solidFill>
                </a:endParaRPr>
              </a:p>
            </p:txBody>
          </p:sp>
        </mc:Choice>
        <mc:Fallback xmlns="">
          <p:sp>
            <p:nvSpPr>
              <p:cNvPr id="41" name="TextBox 40">
                <a:extLst>
                  <a:ext uri="{FF2B5EF4-FFF2-40B4-BE49-F238E27FC236}">
                    <a16:creationId xmlns:a16="http://schemas.microsoft.com/office/drawing/2014/main" id="{297A3F7E-1220-4FCE-8D29-F43CADA03C11}"/>
                  </a:ext>
                </a:extLst>
              </p:cNvPr>
              <p:cNvSpPr txBox="1">
                <a:spLocks noRot="1" noChangeAspect="1" noMove="1" noResize="1" noEditPoints="1" noAdjustHandles="1" noChangeArrowheads="1" noChangeShapeType="1" noTextEdit="1"/>
              </p:cNvSpPr>
              <p:nvPr/>
            </p:nvSpPr>
            <p:spPr>
              <a:xfrm>
                <a:off x="10820944" y="2220117"/>
                <a:ext cx="196977" cy="276999"/>
              </a:xfrm>
              <a:prstGeom prst="rect">
                <a:avLst/>
              </a:prstGeom>
              <a:blipFill>
                <a:blip r:embed="rId8"/>
                <a:stretch>
                  <a:fillRect l="-25000" r="-25000" b="-23913"/>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5DDF38BF-C001-4823-987B-CD98D40A12C3}"/>
                  </a:ext>
                </a:extLst>
              </p:cNvPr>
              <p:cNvSpPr txBox="1"/>
              <p:nvPr/>
            </p:nvSpPr>
            <p:spPr>
              <a:xfrm>
                <a:off x="250229" y="736951"/>
                <a:ext cx="3077381" cy="461665"/>
              </a:xfrm>
              <a:prstGeom prst="rect">
                <a:avLst/>
              </a:prstGeom>
              <a:noFill/>
            </p:spPr>
            <p:txBody>
              <a:bodyPr wrap="none" rtlCol="0">
                <a:spAutoFit/>
              </a:bodyPr>
              <a:lstStyle/>
              <a:p>
                <a:r>
                  <a:rPr lang="en-IN" sz="2400" dirty="0" err="1"/>
                  <a:t>upperLimit</a:t>
                </a:r>
                <a:r>
                  <a:rPr lang="en-IN" sz="2400" dirty="0"/>
                  <a:t> = </a:t>
                </a:r>
                <a14:m>
                  <m:oMath xmlns:m="http://schemas.openxmlformats.org/officeDocument/2006/math">
                    <m:r>
                      <a:rPr lang="en-US" sz="2400" b="0" i="1" smtClean="0">
                        <a:latin typeface="Cambria Math" panose="02040503050406030204" pitchFamily="18" charset="0"/>
                      </a:rPr>
                      <m:t>𝜇</m:t>
                    </m:r>
                    <m:r>
                      <a:rPr lang="en-US" sz="2400" b="0" i="1" smtClean="0">
                        <a:latin typeface="Cambria Math" panose="02040503050406030204" pitchFamily="18" charset="0"/>
                      </a:rPr>
                      <m:t>+3⋅</m:t>
                    </m:r>
                    <m:r>
                      <a:rPr lang="en-US" sz="2400" b="0" i="1" smtClean="0">
                        <a:latin typeface="Cambria Math" panose="02040503050406030204" pitchFamily="18" charset="0"/>
                      </a:rPr>
                      <m:t>𝜎</m:t>
                    </m:r>
                  </m:oMath>
                </a14:m>
                <a:endParaRPr lang="en-IN" sz="2400" dirty="0"/>
              </a:p>
            </p:txBody>
          </p:sp>
        </mc:Choice>
        <mc:Fallback xmlns="">
          <p:sp>
            <p:nvSpPr>
              <p:cNvPr id="33" name="TextBox 32">
                <a:extLst>
                  <a:ext uri="{FF2B5EF4-FFF2-40B4-BE49-F238E27FC236}">
                    <a16:creationId xmlns:a16="http://schemas.microsoft.com/office/drawing/2014/main" id="{5DDF38BF-C001-4823-987B-CD98D40A12C3}"/>
                  </a:ext>
                </a:extLst>
              </p:cNvPr>
              <p:cNvSpPr txBox="1">
                <a:spLocks noRot="1" noChangeAspect="1" noMove="1" noResize="1" noEditPoints="1" noAdjustHandles="1" noChangeArrowheads="1" noChangeShapeType="1" noTextEdit="1"/>
              </p:cNvSpPr>
              <p:nvPr/>
            </p:nvSpPr>
            <p:spPr>
              <a:xfrm>
                <a:off x="250229" y="736951"/>
                <a:ext cx="3077381" cy="461665"/>
              </a:xfrm>
              <a:prstGeom prst="rect">
                <a:avLst/>
              </a:prstGeom>
              <a:blipFill>
                <a:blip r:embed="rId9"/>
                <a:stretch>
                  <a:fillRect l="-2970" t="-10526" b="-2894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B3E22EB8-B8B2-4008-9C3C-351BEF721B48}"/>
                  </a:ext>
                </a:extLst>
              </p:cNvPr>
              <p:cNvSpPr txBox="1"/>
              <p:nvPr/>
            </p:nvSpPr>
            <p:spPr>
              <a:xfrm>
                <a:off x="250229" y="1160839"/>
                <a:ext cx="3000886" cy="461665"/>
              </a:xfrm>
              <a:prstGeom prst="rect">
                <a:avLst/>
              </a:prstGeom>
              <a:noFill/>
            </p:spPr>
            <p:txBody>
              <a:bodyPr wrap="none" rtlCol="0">
                <a:spAutoFit/>
              </a:bodyPr>
              <a:lstStyle/>
              <a:p>
                <a:r>
                  <a:rPr lang="en-IN" sz="2400" dirty="0"/>
                  <a:t>lowerLimit = </a:t>
                </a:r>
                <a14:m>
                  <m:oMath xmlns:m="http://schemas.openxmlformats.org/officeDocument/2006/math">
                    <m:r>
                      <a:rPr lang="en-US" sz="2400" b="0" i="1" smtClean="0">
                        <a:latin typeface="Cambria Math" panose="02040503050406030204" pitchFamily="18" charset="0"/>
                      </a:rPr>
                      <m:t>𝜇</m:t>
                    </m:r>
                    <m:r>
                      <a:rPr lang="en-US" sz="2400" b="0" i="1" smtClean="0">
                        <a:latin typeface="Cambria Math" panose="02040503050406030204" pitchFamily="18" charset="0"/>
                      </a:rPr>
                      <m:t>−3⋅</m:t>
                    </m:r>
                    <m:r>
                      <a:rPr lang="en-US" sz="2400" b="0" i="1" smtClean="0">
                        <a:latin typeface="Cambria Math" panose="02040503050406030204" pitchFamily="18" charset="0"/>
                      </a:rPr>
                      <m:t>𝜎</m:t>
                    </m:r>
                  </m:oMath>
                </a14:m>
                <a:endParaRPr lang="en-IN" sz="2400" dirty="0"/>
              </a:p>
            </p:txBody>
          </p:sp>
        </mc:Choice>
        <mc:Fallback xmlns="">
          <p:sp>
            <p:nvSpPr>
              <p:cNvPr id="34" name="TextBox 33">
                <a:extLst>
                  <a:ext uri="{FF2B5EF4-FFF2-40B4-BE49-F238E27FC236}">
                    <a16:creationId xmlns:a16="http://schemas.microsoft.com/office/drawing/2014/main" id="{B3E22EB8-B8B2-4008-9C3C-351BEF721B48}"/>
                  </a:ext>
                </a:extLst>
              </p:cNvPr>
              <p:cNvSpPr txBox="1">
                <a:spLocks noRot="1" noChangeAspect="1" noMove="1" noResize="1" noEditPoints="1" noAdjustHandles="1" noChangeArrowheads="1" noChangeShapeType="1" noTextEdit="1"/>
              </p:cNvSpPr>
              <p:nvPr/>
            </p:nvSpPr>
            <p:spPr>
              <a:xfrm>
                <a:off x="250229" y="1160839"/>
                <a:ext cx="3000886" cy="461665"/>
              </a:xfrm>
              <a:prstGeom prst="rect">
                <a:avLst/>
              </a:prstGeom>
              <a:blipFill>
                <a:blip r:embed="rId10"/>
                <a:stretch>
                  <a:fillRect l="-3049" t="-10526" b="-2894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3DA62281-A244-4C3E-B1D9-56CD793F2D98}"/>
                  </a:ext>
                </a:extLst>
              </p:cNvPr>
              <p:cNvSpPr txBox="1"/>
              <p:nvPr/>
            </p:nvSpPr>
            <p:spPr>
              <a:xfrm>
                <a:off x="299902" y="5840774"/>
                <a:ext cx="1610826" cy="461665"/>
              </a:xfrm>
              <a:prstGeom prst="rect">
                <a:avLst/>
              </a:prstGeom>
              <a:noFill/>
            </p:spPr>
            <p:txBody>
              <a:bodyPr wrap="none" rtlCol="0">
                <a:spAutoFit/>
              </a:bodyPr>
              <a:lstStyle/>
              <a:p>
                <a:r>
                  <a:rPr lang="en-IN" sz="2400" dirty="0"/>
                  <a:t>At time = </a:t>
                </a:r>
                <a14:m>
                  <m:oMath xmlns:m="http://schemas.openxmlformats.org/officeDocument/2006/math">
                    <m:r>
                      <a:rPr lang="en-US" sz="2400" b="0" i="1" smtClean="0">
                        <a:latin typeface="Cambria Math" panose="02040503050406030204" pitchFamily="18" charset="0"/>
                      </a:rPr>
                      <m:t>𝑡</m:t>
                    </m:r>
                  </m:oMath>
                </a14:m>
                <a:endParaRPr lang="en-IN" sz="2400" dirty="0"/>
              </a:p>
            </p:txBody>
          </p:sp>
        </mc:Choice>
        <mc:Fallback xmlns="">
          <p:sp>
            <p:nvSpPr>
              <p:cNvPr id="42" name="TextBox 41">
                <a:extLst>
                  <a:ext uri="{FF2B5EF4-FFF2-40B4-BE49-F238E27FC236}">
                    <a16:creationId xmlns:a16="http://schemas.microsoft.com/office/drawing/2014/main" id="{3DA62281-A244-4C3E-B1D9-56CD793F2D98}"/>
                  </a:ext>
                </a:extLst>
              </p:cNvPr>
              <p:cNvSpPr txBox="1">
                <a:spLocks noRot="1" noChangeAspect="1" noMove="1" noResize="1" noEditPoints="1" noAdjustHandles="1" noChangeArrowheads="1" noChangeShapeType="1" noTextEdit="1"/>
              </p:cNvSpPr>
              <p:nvPr/>
            </p:nvSpPr>
            <p:spPr>
              <a:xfrm>
                <a:off x="299902" y="5840774"/>
                <a:ext cx="1610826" cy="461665"/>
              </a:xfrm>
              <a:prstGeom prst="rect">
                <a:avLst/>
              </a:prstGeom>
              <a:blipFill>
                <a:blip r:embed="rId11"/>
                <a:stretch>
                  <a:fillRect l="-5682" t="-10526" b="-2894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BB5D16D6-13A2-4C42-84A5-9B56A1DBA161}"/>
                  </a:ext>
                </a:extLst>
              </p:cNvPr>
              <p:cNvSpPr txBox="1"/>
              <p:nvPr/>
            </p:nvSpPr>
            <p:spPr>
              <a:xfrm>
                <a:off x="2801719" y="2129338"/>
                <a:ext cx="3560590" cy="461665"/>
              </a:xfrm>
              <a:prstGeom prst="rect">
                <a:avLst/>
              </a:prstGeom>
              <a:noFill/>
            </p:spPr>
            <p:txBody>
              <a:bodyPr wrap="none" rtlCol="0">
                <a:spAutoFit/>
              </a:bodyPr>
              <a:lstStyle/>
              <a:p>
                <a:r>
                  <a:rPr lang="en-IN" sz="2400" dirty="0"/>
                  <a:t>If </a:t>
                </a:r>
                <a14:m>
                  <m:oMath xmlns:m="http://schemas.openxmlformats.org/officeDocument/2006/math">
                    <m:sSub>
                      <m:sSubPr>
                        <m:ctrlPr>
                          <a:rPr lang="en-IN" sz="2400" i="1" dirty="0" smtClean="0">
                            <a:latin typeface="Cambria Math" panose="02040503050406030204" pitchFamily="18" charset="0"/>
                          </a:rPr>
                        </m:ctrlPr>
                      </m:sSubPr>
                      <m:e>
                        <m:r>
                          <a:rPr lang="en-IN" sz="2400" i="1" dirty="0" smtClean="0">
                            <a:latin typeface="Cambria Math" panose="02040503050406030204" pitchFamily="18" charset="0"/>
                          </a:rPr>
                          <m:t>𝑋</m:t>
                        </m:r>
                      </m:e>
                      <m:sub>
                        <m:r>
                          <a:rPr lang="en-IN" sz="2400" i="1" dirty="0" smtClean="0">
                            <a:latin typeface="Cambria Math" panose="02040503050406030204" pitchFamily="18" charset="0"/>
                          </a:rPr>
                          <m:t>1</m:t>
                        </m:r>
                      </m:sub>
                    </m:sSub>
                    <m:r>
                      <a:rPr lang="en-US" sz="2400" b="0" i="1" dirty="0" smtClean="0">
                        <a:latin typeface="Cambria Math" panose="02040503050406030204" pitchFamily="18" charset="0"/>
                      </a:rPr>
                      <m:t>&gt;</m:t>
                    </m:r>
                    <m:r>
                      <a:rPr lang="en-US" sz="2400" b="0" i="1" dirty="0" smtClean="0">
                        <a:latin typeface="Cambria Math" panose="02040503050406030204" pitchFamily="18" charset="0"/>
                      </a:rPr>
                      <m:t>𝑈</m:t>
                    </m:r>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𝐿</m:t>
                        </m:r>
                      </m:e>
                      <m:sub>
                        <m:r>
                          <a:rPr lang="en-US" sz="2400" b="0" i="1" dirty="0" smtClean="0">
                            <a:latin typeface="Cambria Math" panose="02040503050406030204" pitchFamily="18" charset="0"/>
                          </a:rPr>
                          <m:t>1</m:t>
                        </m:r>
                      </m:sub>
                    </m:sSub>
                    <m:r>
                      <a:rPr lang="en-US" sz="2400" b="0" i="1" dirty="0" smtClean="0">
                        <a:latin typeface="Cambria Math" panose="02040503050406030204" pitchFamily="18" charset="0"/>
                      </a:rPr>
                      <m:t> </m:t>
                    </m:r>
                  </m:oMath>
                </a14:m>
                <a:r>
                  <a:rPr lang="en-IN" sz="2400" dirty="0"/>
                  <a:t>OR </a:t>
                </a:r>
                <a14:m>
                  <m:oMath xmlns:m="http://schemas.openxmlformats.org/officeDocument/2006/math">
                    <m:sSub>
                      <m:sSubPr>
                        <m:ctrlPr>
                          <a:rPr lang="en-IN" sz="2400" i="1" dirty="0" smtClean="0">
                            <a:latin typeface="Cambria Math" panose="02040503050406030204" pitchFamily="18" charset="0"/>
                          </a:rPr>
                        </m:ctrlPr>
                      </m:sSubPr>
                      <m:e>
                        <m:r>
                          <a:rPr lang="en-IN" sz="2400" i="1" dirty="0" smtClean="0">
                            <a:latin typeface="Cambria Math" panose="02040503050406030204" pitchFamily="18" charset="0"/>
                          </a:rPr>
                          <m:t>𝑋</m:t>
                        </m:r>
                      </m:e>
                      <m:sub>
                        <m:r>
                          <a:rPr lang="en-IN" sz="2400" i="1" dirty="0" smtClean="0">
                            <a:latin typeface="Cambria Math" panose="02040503050406030204" pitchFamily="18" charset="0"/>
                          </a:rPr>
                          <m:t>1</m:t>
                        </m:r>
                      </m:sub>
                    </m:sSub>
                    <m:r>
                      <a:rPr lang="en-US" sz="2400" b="0" i="1" dirty="0" smtClean="0">
                        <a:latin typeface="Cambria Math" panose="02040503050406030204" pitchFamily="18" charset="0"/>
                      </a:rPr>
                      <m:t>&lt;</m:t>
                    </m:r>
                    <m:r>
                      <a:rPr lang="en-US" sz="2400" b="0" i="1" dirty="0" smtClean="0">
                        <a:latin typeface="Cambria Math" panose="02040503050406030204" pitchFamily="18" charset="0"/>
                      </a:rPr>
                      <m:t>𝐿</m:t>
                    </m:r>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𝐿</m:t>
                        </m:r>
                      </m:e>
                      <m:sub>
                        <m:r>
                          <a:rPr lang="en-US" sz="2400" b="0" i="1" dirty="0" smtClean="0">
                            <a:latin typeface="Cambria Math" panose="02040503050406030204" pitchFamily="18" charset="0"/>
                          </a:rPr>
                          <m:t>1</m:t>
                        </m:r>
                      </m:sub>
                    </m:sSub>
                    <m:r>
                      <a:rPr lang="en-US" sz="2400" b="0" i="1" dirty="0" smtClean="0">
                        <a:latin typeface="Cambria Math" panose="02040503050406030204" pitchFamily="18" charset="0"/>
                      </a:rPr>
                      <m:t> </m:t>
                    </m:r>
                  </m:oMath>
                </a14:m>
                <a:endParaRPr lang="en-IN" sz="2400" dirty="0"/>
              </a:p>
            </p:txBody>
          </p:sp>
        </mc:Choice>
        <mc:Fallback xmlns="">
          <p:sp>
            <p:nvSpPr>
              <p:cNvPr id="43" name="TextBox 42">
                <a:extLst>
                  <a:ext uri="{FF2B5EF4-FFF2-40B4-BE49-F238E27FC236}">
                    <a16:creationId xmlns:a16="http://schemas.microsoft.com/office/drawing/2014/main" id="{BB5D16D6-13A2-4C42-84A5-9B56A1DBA161}"/>
                  </a:ext>
                </a:extLst>
              </p:cNvPr>
              <p:cNvSpPr txBox="1">
                <a:spLocks noRot="1" noChangeAspect="1" noMove="1" noResize="1" noEditPoints="1" noAdjustHandles="1" noChangeArrowheads="1" noChangeShapeType="1" noTextEdit="1"/>
              </p:cNvSpPr>
              <p:nvPr/>
            </p:nvSpPr>
            <p:spPr>
              <a:xfrm>
                <a:off x="2801719" y="2129338"/>
                <a:ext cx="3560590" cy="461665"/>
              </a:xfrm>
              <a:prstGeom prst="rect">
                <a:avLst/>
              </a:prstGeom>
              <a:blipFill>
                <a:blip r:embed="rId12"/>
                <a:stretch>
                  <a:fillRect l="-2740" t="-10526" b="-2894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2621B168-A4A5-423C-B56F-CB97898ACDD7}"/>
                  </a:ext>
                </a:extLst>
              </p:cNvPr>
              <p:cNvSpPr txBox="1"/>
              <p:nvPr/>
            </p:nvSpPr>
            <p:spPr>
              <a:xfrm>
                <a:off x="2737727" y="3231668"/>
                <a:ext cx="3624582" cy="461665"/>
              </a:xfrm>
              <a:prstGeom prst="rect">
                <a:avLst/>
              </a:prstGeom>
              <a:noFill/>
            </p:spPr>
            <p:txBody>
              <a:bodyPr wrap="none" rtlCol="0">
                <a:spAutoFit/>
              </a:bodyPr>
              <a:lstStyle/>
              <a:p>
                <a14:m>
                  <m:oMath xmlns:m="http://schemas.openxmlformats.org/officeDocument/2006/math">
                    <m:r>
                      <m:rPr>
                        <m:nor/>
                      </m:rPr>
                      <a:rPr lang="en-IN" sz="2400" dirty="0" smtClean="0"/>
                      <m:t>If</m:t>
                    </m:r>
                    <m:r>
                      <m:rPr>
                        <m:nor/>
                      </m:rPr>
                      <a:rPr lang="en-IN" sz="2400" dirty="0" smtClean="0"/>
                      <m:t> </m:t>
                    </m:r>
                    <m:sSub>
                      <m:sSubPr>
                        <m:ctrlPr>
                          <a:rPr lang="en-IN" sz="2400" i="1" dirty="0" smtClean="0">
                            <a:latin typeface="Cambria Math" panose="02040503050406030204" pitchFamily="18" charset="0"/>
                          </a:rPr>
                        </m:ctrlPr>
                      </m:sSubPr>
                      <m:e>
                        <m:r>
                          <a:rPr lang="en-IN" sz="2400" i="1" dirty="0" smtClean="0">
                            <a:latin typeface="Cambria Math" panose="02040503050406030204" pitchFamily="18" charset="0"/>
                          </a:rPr>
                          <m:t>𝑋</m:t>
                        </m:r>
                      </m:e>
                      <m:sub>
                        <m:r>
                          <a:rPr lang="en-US" sz="2400" b="0" i="1" dirty="0" smtClean="0">
                            <a:latin typeface="Cambria Math" panose="02040503050406030204" pitchFamily="18" charset="0"/>
                          </a:rPr>
                          <m:t>2</m:t>
                        </m:r>
                      </m:sub>
                    </m:sSub>
                    <m:r>
                      <a:rPr lang="en-US" sz="2400" b="0" i="1" dirty="0" smtClean="0">
                        <a:latin typeface="Cambria Math" panose="02040503050406030204" pitchFamily="18" charset="0"/>
                      </a:rPr>
                      <m:t>&gt;</m:t>
                    </m:r>
                    <m:r>
                      <a:rPr lang="en-US" sz="2400" b="0" i="1" dirty="0" smtClean="0">
                        <a:latin typeface="Cambria Math" panose="02040503050406030204" pitchFamily="18" charset="0"/>
                      </a:rPr>
                      <m:t>𝑈</m:t>
                    </m:r>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𝐿</m:t>
                        </m:r>
                      </m:e>
                      <m:sub>
                        <m:r>
                          <a:rPr lang="en-US" sz="2400" b="0" i="1" dirty="0" smtClean="0">
                            <a:latin typeface="Cambria Math" panose="02040503050406030204" pitchFamily="18" charset="0"/>
                          </a:rPr>
                          <m:t>2</m:t>
                        </m:r>
                      </m:sub>
                    </m:sSub>
                    <m:r>
                      <a:rPr lang="en-US" sz="2400" b="0" i="1" dirty="0" smtClean="0">
                        <a:latin typeface="Cambria Math" panose="02040503050406030204" pitchFamily="18" charset="0"/>
                      </a:rPr>
                      <m:t> </m:t>
                    </m:r>
                  </m:oMath>
                </a14:m>
                <a:r>
                  <a:rPr lang="en-IN" sz="2400" dirty="0"/>
                  <a:t>OR </a:t>
                </a:r>
                <a14:m>
                  <m:oMath xmlns:m="http://schemas.openxmlformats.org/officeDocument/2006/math">
                    <m:sSub>
                      <m:sSubPr>
                        <m:ctrlPr>
                          <a:rPr lang="en-IN" sz="2400" i="1" dirty="0" smtClean="0">
                            <a:latin typeface="Cambria Math" panose="02040503050406030204" pitchFamily="18" charset="0"/>
                          </a:rPr>
                        </m:ctrlPr>
                      </m:sSubPr>
                      <m:e>
                        <m:r>
                          <a:rPr lang="en-IN" sz="2400" i="1" dirty="0" smtClean="0">
                            <a:latin typeface="Cambria Math" panose="02040503050406030204" pitchFamily="18" charset="0"/>
                          </a:rPr>
                          <m:t>𝑋</m:t>
                        </m:r>
                      </m:e>
                      <m:sub>
                        <m:r>
                          <a:rPr lang="en-US" sz="2400" b="0" i="1" dirty="0" smtClean="0">
                            <a:latin typeface="Cambria Math" panose="02040503050406030204" pitchFamily="18" charset="0"/>
                          </a:rPr>
                          <m:t>2</m:t>
                        </m:r>
                      </m:sub>
                    </m:sSub>
                    <m:r>
                      <a:rPr lang="en-US" sz="2400" b="0" i="1" dirty="0" smtClean="0">
                        <a:latin typeface="Cambria Math" panose="02040503050406030204" pitchFamily="18" charset="0"/>
                      </a:rPr>
                      <m:t>&lt;</m:t>
                    </m:r>
                    <m:r>
                      <a:rPr lang="en-US" sz="2400" b="0" i="1" dirty="0" smtClean="0">
                        <a:latin typeface="Cambria Math" panose="02040503050406030204" pitchFamily="18" charset="0"/>
                      </a:rPr>
                      <m:t>𝐿</m:t>
                    </m:r>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𝐿</m:t>
                        </m:r>
                      </m:e>
                      <m:sub>
                        <m:r>
                          <a:rPr lang="en-US" sz="2400" b="0" i="1" dirty="0" smtClean="0">
                            <a:latin typeface="Cambria Math" panose="02040503050406030204" pitchFamily="18" charset="0"/>
                          </a:rPr>
                          <m:t>2</m:t>
                        </m:r>
                      </m:sub>
                    </m:sSub>
                    <m:r>
                      <a:rPr lang="en-US" sz="2400" b="0" i="1" dirty="0" smtClean="0">
                        <a:latin typeface="Cambria Math" panose="02040503050406030204" pitchFamily="18" charset="0"/>
                      </a:rPr>
                      <m:t> </m:t>
                    </m:r>
                  </m:oMath>
                </a14:m>
                <a:endParaRPr lang="en-IN" sz="2400" dirty="0"/>
              </a:p>
            </p:txBody>
          </p:sp>
        </mc:Choice>
        <mc:Fallback xmlns="">
          <p:sp>
            <p:nvSpPr>
              <p:cNvPr id="44" name="TextBox 43">
                <a:extLst>
                  <a:ext uri="{FF2B5EF4-FFF2-40B4-BE49-F238E27FC236}">
                    <a16:creationId xmlns:a16="http://schemas.microsoft.com/office/drawing/2014/main" id="{2621B168-A4A5-423C-B56F-CB97898ACDD7}"/>
                  </a:ext>
                </a:extLst>
              </p:cNvPr>
              <p:cNvSpPr txBox="1">
                <a:spLocks noRot="1" noChangeAspect="1" noMove="1" noResize="1" noEditPoints="1" noAdjustHandles="1" noChangeArrowheads="1" noChangeShapeType="1" noTextEdit="1"/>
              </p:cNvSpPr>
              <p:nvPr/>
            </p:nvSpPr>
            <p:spPr>
              <a:xfrm>
                <a:off x="2737727" y="3231668"/>
                <a:ext cx="3624582" cy="461665"/>
              </a:xfrm>
              <a:prstGeom prst="rect">
                <a:avLst/>
              </a:prstGeom>
              <a:blipFill>
                <a:blip r:embed="rId13"/>
                <a:stretch>
                  <a:fillRect l="-504" t="-10526" b="-2894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564FE0A3-06F7-4F73-BE58-3615B45B9527}"/>
                  </a:ext>
                </a:extLst>
              </p:cNvPr>
              <p:cNvSpPr txBox="1"/>
              <p:nvPr/>
            </p:nvSpPr>
            <p:spPr>
              <a:xfrm>
                <a:off x="4145498" y="4025849"/>
                <a:ext cx="500458"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i="1" dirty="0" smtClean="0">
                          <a:latin typeface="Cambria Math" panose="02040503050406030204" pitchFamily="18" charset="0"/>
                        </a:rPr>
                        <m:t>…</m:t>
                      </m:r>
                    </m:oMath>
                  </m:oMathPara>
                </a14:m>
                <a:endParaRPr lang="en-IN" sz="2400" dirty="0"/>
              </a:p>
            </p:txBody>
          </p:sp>
        </mc:Choice>
        <mc:Fallback xmlns="">
          <p:sp>
            <p:nvSpPr>
              <p:cNvPr id="45" name="TextBox 44">
                <a:extLst>
                  <a:ext uri="{FF2B5EF4-FFF2-40B4-BE49-F238E27FC236}">
                    <a16:creationId xmlns:a16="http://schemas.microsoft.com/office/drawing/2014/main" id="{564FE0A3-06F7-4F73-BE58-3615B45B9527}"/>
                  </a:ext>
                </a:extLst>
              </p:cNvPr>
              <p:cNvSpPr txBox="1">
                <a:spLocks noRot="1" noChangeAspect="1" noMove="1" noResize="1" noEditPoints="1" noAdjustHandles="1" noChangeArrowheads="1" noChangeShapeType="1" noTextEdit="1"/>
              </p:cNvSpPr>
              <p:nvPr/>
            </p:nvSpPr>
            <p:spPr>
              <a:xfrm>
                <a:off x="4145498" y="4025849"/>
                <a:ext cx="500458" cy="461665"/>
              </a:xfrm>
              <a:prstGeom prst="rect">
                <a:avLst/>
              </a:prstGeom>
              <a:blipFill>
                <a:blip r:embed="rId14"/>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7BBBD2B1-A886-4158-928A-ACF85E8CE3D6}"/>
                  </a:ext>
                </a:extLst>
              </p:cNvPr>
              <p:cNvSpPr txBox="1"/>
              <p:nvPr/>
            </p:nvSpPr>
            <p:spPr>
              <a:xfrm>
                <a:off x="2664759" y="5040163"/>
                <a:ext cx="4060599" cy="461665"/>
              </a:xfrm>
              <a:prstGeom prst="rect">
                <a:avLst/>
              </a:prstGeom>
              <a:noFill/>
            </p:spPr>
            <p:txBody>
              <a:bodyPr wrap="none" rtlCol="0">
                <a:spAutoFit/>
              </a:bodyPr>
              <a:lstStyle/>
              <a:p>
                <a14:m>
                  <m:oMath xmlns:m="http://schemas.openxmlformats.org/officeDocument/2006/math">
                    <m:r>
                      <m:rPr>
                        <m:nor/>
                      </m:rPr>
                      <a:rPr lang="en-IN" sz="2400" dirty="0" smtClean="0"/>
                      <m:t>If</m:t>
                    </m:r>
                    <m:r>
                      <m:rPr>
                        <m:nor/>
                      </m:rPr>
                      <a:rPr lang="en-IN" sz="2400" dirty="0" smtClean="0"/>
                      <m:t> </m:t>
                    </m:r>
                    <m:sSub>
                      <m:sSubPr>
                        <m:ctrlPr>
                          <a:rPr lang="en-IN" sz="2400" i="1" dirty="0" smtClean="0">
                            <a:latin typeface="Cambria Math" panose="02040503050406030204" pitchFamily="18" charset="0"/>
                          </a:rPr>
                        </m:ctrlPr>
                      </m:sSubPr>
                      <m:e>
                        <m:r>
                          <a:rPr lang="en-IN" sz="2400" i="1" dirty="0" smtClean="0">
                            <a:latin typeface="Cambria Math" panose="02040503050406030204" pitchFamily="18" charset="0"/>
                          </a:rPr>
                          <m:t>𝑋</m:t>
                        </m:r>
                      </m:e>
                      <m:sub>
                        <m:r>
                          <a:rPr lang="en-US" sz="2400" b="0" i="1" dirty="0" smtClean="0">
                            <a:latin typeface="Cambria Math" panose="02040503050406030204" pitchFamily="18" charset="0"/>
                          </a:rPr>
                          <m:t>52</m:t>
                        </m:r>
                      </m:sub>
                    </m:sSub>
                    <m:r>
                      <a:rPr lang="en-US" sz="2400" b="0" i="1" dirty="0" smtClean="0">
                        <a:latin typeface="Cambria Math" panose="02040503050406030204" pitchFamily="18" charset="0"/>
                      </a:rPr>
                      <m:t>&gt;</m:t>
                    </m:r>
                    <m:r>
                      <a:rPr lang="en-US" sz="2400" b="0" i="1" dirty="0" smtClean="0">
                        <a:latin typeface="Cambria Math" panose="02040503050406030204" pitchFamily="18" charset="0"/>
                      </a:rPr>
                      <m:t>𝑈</m:t>
                    </m:r>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𝐿</m:t>
                        </m:r>
                      </m:e>
                      <m:sub>
                        <m:r>
                          <a:rPr lang="en-US" sz="2400" b="0" i="1" dirty="0" smtClean="0">
                            <a:latin typeface="Cambria Math" panose="02040503050406030204" pitchFamily="18" charset="0"/>
                          </a:rPr>
                          <m:t>52</m:t>
                        </m:r>
                      </m:sub>
                    </m:sSub>
                    <m:r>
                      <a:rPr lang="en-US" sz="2400" b="0" i="1" dirty="0" smtClean="0">
                        <a:latin typeface="Cambria Math" panose="02040503050406030204" pitchFamily="18" charset="0"/>
                      </a:rPr>
                      <m:t> </m:t>
                    </m:r>
                  </m:oMath>
                </a14:m>
                <a:r>
                  <a:rPr lang="en-IN" sz="2400" dirty="0"/>
                  <a:t>OR </a:t>
                </a:r>
                <a14:m>
                  <m:oMath xmlns:m="http://schemas.openxmlformats.org/officeDocument/2006/math">
                    <m:sSub>
                      <m:sSubPr>
                        <m:ctrlPr>
                          <a:rPr lang="en-IN" sz="2400" i="1" dirty="0" smtClean="0">
                            <a:latin typeface="Cambria Math" panose="02040503050406030204" pitchFamily="18" charset="0"/>
                          </a:rPr>
                        </m:ctrlPr>
                      </m:sSubPr>
                      <m:e>
                        <m:r>
                          <a:rPr lang="en-IN" sz="2400" i="1" dirty="0" smtClean="0">
                            <a:latin typeface="Cambria Math" panose="02040503050406030204" pitchFamily="18" charset="0"/>
                          </a:rPr>
                          <m:t>𝑋</m:t>
                        </m:r>
                      </m:e>
                      <m:sub>
                        <m:r>
                          <a:rPr lang="en-US" sz="2400" b="0" i="1" dirty="0" smtClean="0">
                            <a:latin typeface="Cambria Math" panose="02040503050406030204" pitchFamily="18" charset="0"/>
                          </a:rPr>
                          <m:t>52</m:t>
                        </m:r>
                      </m:sub>
                    </m:sSub>
                    <m:r>
                      <a:rPr lang="en-US" sz="2400" b="0" i="1" dirty="0" smtClean="0">
                        <a:latin typeface="Cambria Math" panose="02040503050406030204" pitchFamily="18" charset="0"/>
                      </a:rPr>
                      <m:t>&lt;</m:t>
                    </m:r>
                    <m:r>
                      <a:rPr lang="en-US" sz="2400" b="0" i="1" dirty="0" smtClean="0">
                        <a:latin typeface="Cambria Math" panose="02040503050406030204" pitchFamily="18" charset="0"/>
                      </a:rPr>
                      <m:t>𝐿</m:t>
                    </m:r>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𝐿</m:t>
                        </m:r>
                      </m:e>
                      <m:sub>
                        <m:r>
                          <a:rPr lang="en-US" sz="2400" b="0" i="1" dirty="0" smtClean="0">
                            <a:latin typeface="Cambria Math" panose="02040503050406030204" pitchFamily="18" charset="0"/>
                          </a:rPr>
                          <m:t>52</m:t>
                        </m:r>
                      </m:sub>
                    </m:sSub>
                    <m:r>
                      <a:rPr lang="en-US" sz="2400" b="0" i="1" dirty="0" smtClean="0">
                        <a:latin typeface="Cambria Math" panose="02040503050406030204" pitchFamily="18" charset="0"/>
                      </a:rPr>
                      <m:t> </m:t>
                    </m:r>
                  </m:oMath>
                </a14:m>
                <a:endParaRPr lang="en-IN" sz="2400" dirty="0"/>
              </a:p>
            </p:txBody>
          </p:sp>
        </mc:Choice>
        <mc:Fallback xmlns="">
          <p:sp>
            <p:nvSpPr>
              <p:cNvPr id="46" name="TextBox 45">
                <a:extLst>
                  <a:ext uri="{FF2B5EF4-FFF2-40B4-BE49-F238E27FC236}">
                    <a16:creationId xmlns:a16="http://schemas.microsoft.com/office/drawing/2014/main" id="{7BBBD2B1-A886-4158-928A-ACF85E8CE3D6}"/>
                  </a:ext>
                </a:extLst>
              </p:cNvPr>
              <p:cNvSpPr txBox="1">
                <a:spLocks noRot="1" noChangeAspect="1" noMove="1" noResize="1" noEditPoints="1" noAdjustHandles="1" noChangeArrowheads="1" noChangeShapeType="1" noTextEdit="1"/>
              </p:cNvSpPr>
              <p:nvPr/>
            </p:nvSpPr>
            <p:spPr>
              <a:xfrm>
                <a:off x="2664759" y="5040163"/>
                <a:ext cx="4060599" cy="461665"/>
              </a:xfrm>
              <a:prstGeom prst="rect">
                <a:avLst/>
              </a:prstGeom>
              <a:blipFill>
                <a:blip r:embed="rId15"/>
                <a:stretch>
                  <a:fillRect l="-450" t="-10526" b="-28947"/>
                </a:stretch>
              </a:blipFill>
            </p:spPr>
            <p:txBody>
              <a:bodyPr/>
              <a:lstStyle/>
              <a:p>
                <a:r>
                  <a:rPr lang="en-IN">
                    <a:noFill/>
                  </a:rPr>
                  <a:t> </a:t>
                </a:r>
              </a:p>
            </p:txBody>
          </p:sp>
        </mc:Fallback>
      </mc:AlternateContent>
      <p:sp>
        <p:nvSpPr>
          <p:cNvPr id="47" name="TextBox 46">
            <a:extLst>
              <a:ext uri="{FF2B5EF4-FFF2-40B4-BE49-F238E27FC236}">
                <a16:creationId xmlns:a16="http://schemas.microsoft.com/office/drawing/2014/main" id="{B94227E5-B975-402B-8016-EBE9971528A4}"/>
              </a:ext>
            </a:extLst>
          </p:cNvPr>
          <p:cNvSpPr txBox="1"/>
          <p:nvPr/>
        </p:nvSpPr>
        <p:spPr>
          <a:xfrm>
            <a:off x="4083784" y="2617752"/>
            <a:ext cx="623889" cy="461665"/>
          </a:xfrm>
          <a:prstGeom prst="rect">
            <a:avLst/>
          </a:prstGeom>
        </p:spPr>
        <p:style>
          <a:lnRef idx="2">
            <a:schemeClr val="accent4"/>
          </a:lnRef>
          <a:fillRef idx="1">
            <a:schemeClr val="lt1"/>
          </a:fillRef>
          <a:effectRef idx="0">
            <a:schemeClr val="accent4"/>
          </a:effectRef>
          <a:fontRef idx="minor">
            <a:schemeClr val="dk1"/>
          </a:fontRef>
        </p:style>
        <p:txBody>
          <a:bodyPr wrap="none" rtlCol="0">
            <a:spAutoFit/>
          </a:bodyPr>
          <a:lstStyle/>
          <a:p>
            <a:r>
              <a:rPr lang="en-US" sz="2400" dirty="0"/>
              <a:t>OR</a:t>
            </a:r>
            <a:endParaRPr lang="en-IN" sz="2400" dirty="0"/>
          </a:p>
        </p:txBody>
      </p:sp>
      <p:sp>
        <p:nvSpPr>
          <p:cNvPr id="48" name="TextBox 47">
            <a:extLst>
              <a:ext uri="{FF2B5EF4-FFF2-40B4-BE49-F238E27FC236}">
                <a16:creationId xmlns:a16="http://schemas.microsoft.com/office/drawing/2014/main" id="{CCE29624-23E5-4158-9C81-72EB985C68F4}"/>
              </a:ext>
            </a:extLst>
          </p:cNvPr>
          <p:cNvSpPr txBox="1"/>
          <p:nvPr/>
        </p:nvSpPr>
        <p:spPr>
          <a:xfrm>
            <a:off x="4083784" y="3708917"/>
            <a:ext cx="623889" cy="461665"/>
          </a:xfrm>
          <a:prstGeom prst="rect">
            <a:avLst/>
          </a:prstGeom>
        </p:spPr>
        <p:style>
          <a:lnRef idx="2">
            <a:schemeClr val="accent4"/>
          </a:lnRef>
          <a:fillRef idx="1">
            <a:schemeClr val="lt1"/>
          </a:fillRef>
          <a:effectRef idx="0">
            <a:schemeClr val="accent4"/>
          </a:effectRef>
          <a:fontRef idx="minor">
            <a:schemeClr val="dk1"/>
          </a:fontRef>
        </p:style>
        <p:txBody>
          <a:bodyPr wrap="none" rtlCol="0">
            <a:spAutoFit/>
          </a:bodyPr>
          <a:lstStyle/>
          <a:p>
            <a:r>
              <a:rPr lang="en-US" sz="2400" dirty="0"/>
              <a:t>OR</a:t>
            </a:r>
            <a:endParaRPr lang="en-IN" sz="2400" dirty="0"/>
          </a:p>
        </p:txBody>
      </p:sp>
      <p:sp>
        <p:nvSpPr>
          <p:cNvPr id="49" name="TextBox 48">
            <a:extLst>
              <a:ext uri="{FF2B5EF4-FFF2-40B4-BE49-F238E27FC236}">
                <a16:creationId xmlns:a16="http://schemas.microsoft.com/office/drawing/2014/main" id="{4D153014-04FE-429F-A091-28771A6422FB}"/>
              </a:ext>
            </a:extLst>
          </p:cNvPr>
          <p:cNvSpPr txBox="1"/>
          <p:nvPr/>
        </p:nvSpPr>
        <p:spPr>
          <a:xfrm>
            <a:off x="4083783" y="4562914"/>
            <a:ext cx="623889" cy="461665"/>
          </a:xfrm>
          <a:prstGeom prst="rect">
            <a:avLst/>
          </a:prstGeom>
        </p:spPr>
        <p:style>
          <a:lnRef idx="2">
            <a:schemeClr val="accent4"/>
          </a:lnRef>
          <a:fillRef idx="1">
            <a:schemeClr val="lt1"/>
          </a:fillRef>
          <a:effectRef idx="0">
            <a:schemeClr val="accent4"/>
          </a:effectRef>
          <a:fontRef idx="minor">
            <a:schemeClr val="dk1"/>
          </a:fontRef>
        </p:style>
        <p:txBody>
          <a:bodyPr wrap="none" rtlCol="0">
            <a:spAutoFit/>
          </a:bodyPr>
          <a:lstStyle/>
          <a:p>
            <a:r>
              <a:rPr lang="en-US" sz="2400" dirty="0"/>
              <a:t>OR</a:t>
            </a:r>
            <a:endParaRPr lang="en-IN" sz="2400" dirty="0"/>
          </a:p>
        </p:txBody>
      </p:sp>
      <p:sp>
        <p:nvSpPr>
          <p:cNvPr id="4" name="TextBox 3">
            <a:extLst>
              <a:ext uri="{FF2B5EF4-FFF2-40B4-BE49-F238E27FC236}">
                <a16:creationId xmlns:a16="http://schemas.microsoft.com/office/drawing/2014/main" id="{13484542-45C2-46A8-98BA-FE06947AFBE0}"/>
              </a:ext>
            </a:extLst>
          </p:cNvPr>
          <p:cNvSpPr txBox="1"/>
          <p:nvPr/>
        </p:nvSpPr>
        <p:spPr>
          <a:xfrm>
            <a:off x="7703900" y="3583774"/>
            <a:ext cx="1210588" cy="584775"/>
          </a:xfrm>
          <a:prstGeom prst="rect">
            <a:avLst/>
          </a:prstGeom>
          <a:noFill/>
          <a:ln>
            <a:solidFill>
              <a:schemeClr val="tx1"/>
            </a:solidFill>
          </a:ln>
        </p:spPr>
        <p:txBody>
          <a:bodyPr wrap="none" rtlCol="0">
            <a:spAutoFit/>
          </a:bodyPr>
          <a:lstStyle/>
          <a:p>
            <a:r>
              <a:rPr lang="en-IN" sz="3200" dirty="0"/>
              <a:t>1 or 0</a:t>
            </a:r>
          </a:p>
        </p:txBody>
      </p:sp>
      <p:sp>
        <p:nvSpPr>
          <p:cNvPr id="50" name="TextBox 49">
            <a:extLst>
              <a:ext uri="{FF2B5EF4-FFF2-40B4-BE49-F238E27FC236}">
                <a16:creationId xmlns:a16="http://schemas.microsoft.com/office/drawing/2014/main" id="{8B886D01-9CB3-400E-BD64-DE88FD3F13DC}"/>
              </a:ext>
            </a:extLst>
          </p:cNvPr>
          <p:cNvSpPr txBox="1"/>
          <p:nvPr/>
        </p:nvSpPr>
        <p:spPr>
          <a:xfrm>
            <a:off x="7748459" y="4270526"/>
            <a:ext cx="4131067" cy="1569660"/>
          </a:xfrm>
          <a:prstGeom prst="rect">
            <a:avLst/>
          </a:prstGeom>
          <a:noFill/>
        </p:spPr>
        <p:txBody>
          <a:bodyPr wrap="none" rtlCol="0">
            <a:spAutoFit/>
          </a:bodyPr>
          <a:lstStyle/>
          <a:p>
            <a:r>
              <a:rPr lang="en-IN" sz="3200" dirty="0"/>
              <a:t>If any of the variable </a:t>
            </a:r>
          </a:p>
          <a:p>
            <a:r>
              <a:rPr lang="en-IN" sz="3200" dirty="0"/>
              <a:t>crosses threshold, then </a:t>
            </a:r>
          </a:p>
          <a:p>
            <a:r>
              <a:rPr lang="en-IN" sz="3200" dirty="0"/>
              <a:t>the output will be =1</a:t>
            </a:r>
          </a:p>
        </p:txBody>
      </p:sp>
    </p:spTree>
    <p:extLst>
      <p:ext uri="{BB962C8B-B14F-4D97-AF65-F5344CB8AC3E}">
        <p14:creationId xmlns:p14="http://schemas.microsoft.com/office/powerpoint/2010/main" val="928254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0"/>
                                        </p:tgtEl>
                                        <p:attrNameLst>
                                          <p:attrName>style.visibility</p:attrName>
                                        </p:attrNameLst>
                                      </p:cBhvr>
                                      <p:to>
                                        <p:strVal val="visible"/>
                                      </p:to>
                                    </p:set>
                                    <p:animEffect transition="in" filter="fade">
                                      <p:cBhvr>
                                        <p:cTn id="17" dur="500"/>
                                        <p:tgtEl>
                                          <p:spTgt spid="40"/>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9"/>
                                        </p:tgtEl>
                                        <p:attrNameLst>
                                          <p:attrName>style.visibility</p:attrName>
                                        </p:attrNameLst>
                                      </p:cBhvr>
                                      <p:to>
                                        <p:strVal val="visible"/>
                                      </p:to>
                                    </p:set>
                                    <p:animEffect transition="in" filter="fade">
                                      <p:cBhvr>
                                        <p:cTn id="20" dur="500"/>
                                        <p:tgtEl>
                                          <p:spTgt spid="39"/>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8"/>
                                        </p:tgtEl>
                                        <p:attrNameLst>
                                          <p:attrName>style.visibility</p:attrName>
                                        </p:attrNameLst>
                                      </p:cBhvr>
                                      <p:to>
                                        <p:strVal val="visible"/>
                                      </p:to>
                                    </p:set>
                                    <p:animEffect transition="in" filter="fade">
                                      <p:cBhvr>
                                        <p:cTn id="23" dur="500"/>
                                        <p:tgtEl>
                                          <p:spTgt spid="38"/>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7"/>
                                        </p:tgtEl>
                                        <p:attrNameLst>
                                          <p:attrName>style.visibility</p:attrName>
                                        </p:attrNameLst>
                                      </p:cBhvr>
                                      <p:to>
                                        <p:strVal val="visible"/>
                                      </p:to>
                                    </p:set>
                                    <p:animEffect transition="in" filter="fade">
                                      <p:cBhvr>
                                        <p:cTn id="26" dur="500"/>
                                        <p:tgtEl>
                                          <p:spTgt spid="37"/>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5"/>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9"/>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4"/>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50"/>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7" grpId="0"/>
      <p:bldP spid="38" grpId="0"/>
      <p:bldP spid="39" grpId="0"/>
      <p:bldP spid="40" grpId="0"/>
      <p:bldP spid="33" grpId="0"/>
      <p:bldP spid="34" grpId="0"/>
      <p:bldP spid="42" grpId="0"/>
      <p:bldP spid="43" grpId="0"/>
      <p:bldP spid="44" grpId="0"/>
      <p:bldP spid="45" grpId="0"/>
      <p:bldP spid="46" grpId="0"/>
      <p:bldP spid="47" grpId="0" animBg="1"/>
      <p:bldP spid="48" grpId="0" animBg="1"/>
      <p:bldP spid="49" grpId="0" animBg="1"/>
      <p:bldP spid="4" grpId="0" animBg="1"/>
      <p:bldP spid="5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221988B-CED1-432A-98FF-8EA3F8E999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 y="428"/>
            <a:ext cx="12190476" cy="6857143"/>
          </a:xfrm>
          <a:prstGeom prst="rect">
            <a:avLst/>
          </a:prstGeom>
        </p:spPr>
      </p:pic>
    </p:spTree>
    <p:extLst>
      <p:ext uri="{BB962C8B-B14F-4D97-AF65-F5344CB8AC3E}">
        <p14:creationId xmlns:p14="http://schemas.microsoft.com/office/powerpoint/2010/main" val="36793128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770E890-ECBC-4662-B90A-46CFE99FAD06}"/>
              </a:ext>
            </a:extLst>
          </p:cNvPr>
          <p:cNvPicPr>
            <a:picLocks noChangeAspect="1"/>
          </p:cNvPicPr>
          <p:nvPr/>
        </p:nvPicPr>
        <p:blipFill>
          <a:blip r:embed="rId2"/>
          <a:stretch>
            <a:fillRect/>
          </a:stretch>
        </p:blipFill>
        <p:spPr>
          <a:xfrm>
            <a:off x="652462" y="2225104"/>
            <a:ext cx="10887075" cy="3686175"/>
          </a:xfrm>
          <a:prstGeom prst="rect">
            <a:avLst/>
          </a:prstGeom>
        </p:spPr>
      </p:pic>
      <p:sp>
        <p:nvSpPr>
          <p:cNvPr id="6" name="TextBox 5">
            <a:extLst>
              <a:ext uri="{FF2B5EF4-FFF2-40B4-BE49-F238E27FC236}">
                <a16:creationId xmlns:a16="http://schemas.microsoft.com/office/drawing/2014/main" id="{4F8CDA43-A7B3-4810-9715-53146A769175}"/>
              </a:ext>
            </a:extLst>
          </p:cNvPr>
          <p:cNvSpPr txBox="1"/>
          <p:nvPr/>
        </p:nvSpPr>
        <p:spPr>
          <a:xfrm>
            <a:off x="541538" y="221942"/>
            <a:ext cx="5408853" cy="1107996"/>
          </a:xfrm>
          <a:prstGeom prst="rect">
            <a:avLst/>
          </a:prstGeom>
          <a:noFill/>
        </p:spPr>
        <p:txBody>
          <a:bodyPr wrap="none" rtlCol="0">
            <a:spAutoFit/>
          </a:bodyPr>
          <a:lstStyle/>
          <a:p>
            <a:r>
              <a:rPr lang="en-IN" sz="6600" b="1" dirty="0"/>
              <a:t>PCA Analysis</a:t>
            </a:r>
          </a:p>
        </p:txBody>
      </p:sp>
    </p:spTree>
    <p:extLst>
      <p:ext uri="{BB962C8B-B14F-4D97-AF65-F5344CB8AC3E}">
        <p14:creationId xmlns:p14="http://schemas.microsoft.com/office/powerpoint/2010/main" val="3923927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AC02B5-697A-4F40-BBEC-C80DD35E1B68}"/>
              </a:ext>
            </a:extLst>
          </p:cNvPr>
          <p:cNvSpPr>
            <a:spLocks noGrp="1"/>
          </p:cNvSpPr>
          <p:nvPr>
            <p:ph type="title"/>
          </p:nvPr>
        </p:nvSpPr>
        <p:spPr/>
        <p:txBody>
          <a:bodyPr/>
          <a:lstStyle/>
          <a:p>
            <a:r>
              <a:rPr lang="en-IN" dirty="0"/>
              <a:t>Intuition of PCA</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7566277-BAA6-4E4B-B40F-A8AD4FA22EAA}"/>
                  </a:ext>
                </a:extLst>
              </p:cNvPr>
              <p:cNvSpPr txBox="1"/>
              <p:nvPr/>
            </p:nvSpPr>
            <p:spPr>
              <a:xfrm>
                <a:off x="3343867" y="2972436"/>
                <a:ext cx="5546390" cy="73045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4000" b="0" i="1" smtClean="0">
                              <a:latin typeface="Cambria Math" panose="02040503050406030204" pitchFamily="18" charset="0"/>
                            </a:rPr>
                          </m:ctrlPr>
                        </m:sSubSupPr>
                        <m:e>
                          <m:r>
                            <a:rPr lang="en-US" sz="4000" b="0" i="1" smtClean="0">
                              <a:latin typeface="Cambria Math" panose="02040503050406030204" pitchFamily="18" charset="0"/>
                            </a:rPr>
                            <m:t>𝑋</m:t>
                          </m:r>
                        </m:e>
                        <m:sub>
                          <m:r>
                            <a:rPr lang="en-US" sz="4000" b="0" i="1" smtClean="0">
                              <a:latin typeface="Cambria Math" panose="02040503050406030204" pitchFamily="18" charset="0"/>
                            </a:rPr>
                            <m:t>𝑛</m:t>
                          </m:r>
                          <m:r>
                            <a:rPr lang="en-US" sz="4000" b="0" i="1" smtClean="0">
                              <a:latin typeface="Cambria Math" panose="02040503050406030204" pitchFamily="18" charset="0"/>
                            </a:rPr>
                            <m:t>×</m:t>
                          </m:r>
                          <m:r>
                            <a:rPr lang="en-US" sz="4000" b="0" i="1" smtClean="0">
                              <a:latin typeface="Cambria Math" panose="02040503050406030204" pitchFamily="18" charset="0"/>
                            </a:rPr>
                            <m:t>𝑝𝑐</m:t>
                          </m:r>
                        </m:sub>
                        <m:sup>
                          <m:r>
                            <a:rPr lang="en-US" sz="4000" b="0" i="1" smtClean="0">
                              <a:latin typeface="Cambria Math" panose="02040503050406030204" pitchFamily="18" charset="0"/>
                            </a:rPr>
                            <m:t>𝑝𝑐𝑎</m:t>
                          </m:r>
                        </m:sup>
                      </m:sSubSup>
                      <m:r>
                        <a:rPr lang="en-US" sz="4000" b="0" i="1" smtClean="0">
                          <a:latin typeface="Cambria Math" panose="02040503050406030204" pitchFamily="18" charset="0"/>
                        </a:rPr>
                        <m:t>=</m:t>
                      </m:r>
                      <m:sSub>
                        <m:sSubPr>
                          <m:ctrlPr>
                            <a:rPr lang="en-US" sz="4000" i="1">
                              <a:latin typeface="Cambria Math" panose="02040503050406030204" pitchFamily="18" charset="0"/>
                            </a:rPr>
                          </m:ctrlPr>
                        </m:sSubPr>
                        <m:e>
                          <m:r>
                            <a:rPr lang="en-US" sz="4000" i="1">
                              <a:latin typeface="Cambria Math" panose="02040503050406030204" pitchFamily="18" charset="0"/>
                            </a:rPr>
                            <m:t>𝑋</m:t>
                          </m:r>
                        </m:e>
                        <m:sub>
                          <m:r>
                            <a:rPr lang="en-US" sz="4000" i="1">
                              <a:latin typeface="Cambria Math" panose="02040503050406030204" pitchFamily="18" charset="0"/>
                            </a:rPr>
                            <m:t>𝑛</m:t>
                          </m:r>
                          <m:r>
                            <a:rPr lang="en-US" sz="4000" i="1">
                              <a:latin typeface="Cambria Math" panose="02040503050406030204" pitchFamily="18" charset="0"/>
                            </a:rPr>
                            <m:t>×52</m:t>
                          </m:r>
                        </m:sub>
                      </m:sSub>
                      <m:r>
                        <a:rPr lang="en-US" sz="4000" b="0" i="1" smtClean="0">
                          <a:latin typeface="Cambria Math" panose="02040503050406030204" pitchFamily="18" charset="0"/>
                        </a:rPr>
                        <m:t>×</m:t>
                      </m:r>
                      <m:sSub>
                        <m:sSubPr>
                          <m:ctrlPr>
                            <a:rPr lang="en-US" sz="4000" b="0" i="1" smtClean="0">
                              <a:latin typeface="Cambria Math" panose="02040503050406030204" pitchFamily="18" charset="0"/>
                            </a:rPr>
                          </m:ctrlPr>
                        </m:sSubPr>
                        <m:e>
                          <m:r>
                            <a:rPr lang="en-US" sz="4000" b="0" i="1" smtClean="0">
                              <a:latin typeface="Cambria Math" panose="02040503050406030204" pitchFamily="18" charset="0"/>
                            </a:rPr>
                            <m:t>𝑊</m:t>
                          </m:r>
                        </m:e>
                        <m:sub>
                          <m:r>
                            <a:rPr lang="en-US" sz="4000" b="0" i="1" smtClean="0">
                              <a:latin typeface="Cambria Math" panose="02040503050406030204" pitchFamily="18" charset="0"/>
                            </a:rPr>
                            <m:t>52×</m:t>
                          </m:r>
                          <m:r>
                            <a:rPr lang="en-US" sz="4000" b="0" i="1" smtClean="0">
                              <a:latin typeface="Cambria Math" panose="02040503050406030204" pitchFamily="18" charset="0"/>
                            </a:rPr>
                            <m:t>𝑝𝑐</m:t>
                          </m:r>
                        </m:sub>
                      </m:sSub>
                    </m:oMath>
                  </m:oMathPara>
                </a14:m>
                <a:endParaRPr lang="en-IN" sz="4000" dirty="0"/>
              </a:p>
            </p:txBody>
          </p:sp>
        </mc:Choice>
        <mc:Fallback xmlns="">
          <p:sp>
            <p:nvSpPr>
              <p:cNvPr id="4" name="TextBox 3">
                <a:extLst>
                  <a:ext uri="{FF2B5EF4-FFF2-40B4-BE49-F238E27FC236}">
                    <a16:creationId xmlns:a16="http://schemas.microsoft.com/office/drawing/2014/main" id="{27566277-BAA6-4E4B-B40F-A8AD4FA22EAA}"/>
                  </a:ext>
                </a:extLst>
              </p:cNvPr>
              <p:cNvSpPr txBox="1">
                <a:spLocks noRot="1" noChangeAspect="1" noMove="1" noResize="1" noEditPoints="1" noAdjustHandles="1" noChangeArrowheads="1" noChangeShapeType="1" noTextEdit="1"/>
              </p:cNvSpPr>
              <p:nvPr/>
            </p:nvSpPr>
            <p:spPr>
              <a:xfrm>
                <a:off x="3343867" y="2972436"/>
                <a:ext cx="5546390" cy="730456"/>
              </a:xfrm>
              <a:prstGeom prst="rect">
                <a:avLst/>
              </a:prstGeom>
              <a:blipFill>
                <a:blip r:embed="rId2"/>
                <a:stretch>
                  <a:fillRect b="-840"/>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6A9818A9-43C9-4D74-A274-9CBCF094875E}"/>
                  </a:ext>
                </a:extLst>
              </p:cNvPr>
              <p:cNvSpPr txBox="1"/>
              <p:nvPr/>
            </p:nvSpPr>
            <p:spPr>
              <a:xfrm>
                <a:off x="3155271" y="2001791"/>
                <a:ext cx="6094520" cy="689099"/>
              </a:xfrm>
              <a:prstGeom prst="rect">
                <a:avLst/>
              </a:prstGeom>
              <a:noFill/>
            </p:spPr>
            <p:txBody>
              <a:bodyPr wrap="square">
                <a:spAutoFit/>
              </a:bodyPr>
              <a:lstStyle/>
              <a:p>
                <a14:m>
                  <m:oMath xmlns:m="http://schemas.openxmlformats.org/officeDocument/2006/math">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𝑊</m:t>
                        </m:r>
                      </m:e>
                      <m:sub>
                        <m:r>
                          <a:rPr lang="en-US" sz="3600" b="0" i="1" smtClean="0">
                            <a:latin typeface="Cambria Math" panose="02040503050406030204" pitchFamily="18" charset="0"/>
                          </a:rPr>
                          <m:t>52×</m:t>
                        </m:r>
                        <m:r>
                          <a:rPr lang="en-US" sz="3600" b="0" i="1" smtClean="0">
                            <a:latin typeface="Cambria Math" panose="02040503050406030204" pitchFamily="18" charset="0"/>
                          </a:rPr>
                          <m:t>𝑝𝑐</m:t>
                        </m:r>
                      </m:sub>
                    </m:sSub>
                  </m:oMath>
                </a14:m>
                <a:r>
                  <a:rPr lang="en-IN" dirty="0"/>
                  <a:t> </a:t>
                </a:r>
                <a:r>
                  <a:rPr lang="en-IN" sz="3200" dirty="0"/>
                  <a:t>is learned during </a:t>
                </a:r>
                <a:r>
                  <a:rPr lang="en-IN" sz="3200" dirty="0" err="1"/>
                  <a:t>PCA.fit</a:t>
                </a:r>
                <a:r>
                  <a:rPr lang="en-IN" sz="3200" dirty="0"/>
                  <a:t>()</a:t>
                </a:r>
                <a:endParaRPr lang="en-IN" dirty="0"/>
              </a:p>
            </p:txBody>
          </p:sp>
        </mc:Choice>
        <mc:Fallback xmlns="">
          <p:sp>
            <p:nvSpPr>
              <p:cNvPr id="8" name="TextBox 7">
                <a:extLst>
                  <a:ext uri="{FF2B5EF4-FFF2-40B4-BE49-F238E27FC236}">
                    <a16:creationId xmlns:a16="http://schemas.microsoft.com/office/drawing/2014/main" id="{6A9818A9-43C9-4D74-A274-9CBCF094875E}"/>
                  </a:ext>
                </a:extLst>
              </p:cNvPr>
              <p:cNvSpPr txBox="1">
                <a:spLocks noRot="1" noChangeAspect="1" noMove="1" noResize="1" noEditPoints="1" noAdjustHandles="1" noChangeArrowheads="1" noChangeShapeType="1" noTextEdit="1"/>
              </p:cNvSpPr>
              <p:nvPr/>
            </p:nvSpPr>
            <p:spPr>
              <a:xfrm>
                <a:off x="3155271" y="2001791"/>
                <a:ext cx="6094520" cy="689099"/>
              </a:xfrm>
              <a:prstGeom prst="rect">
                <a:avLst/>
              </a:prstGeom>
              <a:blipFill>
                <a:blip r:embed="rId3"/>
                <a:stretch>
                  <a:fillRect t="-5310" r="-501" b="-19469"/>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CD8616B-1D93-4AFF-9389-D7ADFD713CCB}"/>
                  </a:ext>
                </a:extLst>
              </p:cNvPr>
              <p:cNvSpPr txBox="1"/>
              <p:nvPr/>
            </p:nvSpPr>
            <p:spPr>
              <a:xfrm>
                <a:off x="3343867" y="4307987"/>
                <a:ext cx="7012689" cy="80233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4000" b="0" i="1" smtClean="0">
                              <a:latin typeface="Cambria Math" panose="02040503050406030204" pitchFamily="18" charset="0"/>
                            </a:rPr>
                          </m:ctrlPr>
                        </m:sSubSupPr>
                        <m:e>
                          <m:r>
                            <a:rPr lang="en-US" sz="4000" b="0" i="1" smtClean="0">
                              <a:latin typeface="Cambria Math" panose="02040503050406030204" pitchFamily="18" charset="0"/>
                            </a:rPr>
                            <m:t>𝑋</m:t>
                          </m:r>
                        </m:e>
                        <m:sub>
                          <m:r>
                            <a:rPr lang="en-US" sz="4000" b="0" i="1" smtClean="0">
                              <a:latin typeface="Cambria Math" panose="02040503050406030204" pitchFamily="18" charset="0"/>
                            </a:rPr>
                            <m:t>𝑛</m:t>
                          </m:r>
                          <m:r>
                            <a:rPr lang="en-US" sz="4000" b="0" i="1" smtClean="0">
                              <a:latin typeface="Cambria Math" panose="02040503050406030204" pitchFamily="18" charset="0"/>
                            </a:rPr>
                            <m:t>×52</m:t>
                          </m:r>
                        </m:sub>
                        <m:sup>
                          <m:r>
                            <a:rPr lang="en-US" sz="4000" b="0" i="1" smtClean="0">
                              <a:latin typeface="Cambria Math" panose="02040503050406030204" pitchFamily="18" charset="0"/>
                            </a:rPr>
                            <m:t>𝑖𝑛𝑣</m:t>
                          </m:r>
                          <m:r>
                            <a:rPr lang="en-US" sz="4000" b="0" i="1" smtClean="0">
                              <a:latin typeface="Cambria Math" panose="02040503050406030204" pitchFamily="18" charset="0"/>
                            </a:rPr>
                            <m:t>_</m:t>
                          </m:r>
                          <m:r>
                            <a:rPr lang="en-US" sz="4000" b="0" i="1" smtClean="0">
                              <a:latin typeface="Cambria Math" panose="02040503050406030204" pitchFamily="18" charset="0"/>
                            </a:rPr>
                            <m:t>𝑝𝑐𝑎</m:t>
                          </m:r>
                        </m:sup>
                      </m:sSubSup>
                      <m:r>
                        <a:rPr lang="en-US" sz="4000" b="0" i="1" smtClean="0">
                          <a:latin typeface="Cambria Math" panose="02040503050406030204" pitchFamily="18" charset="0"/>
                        </a:rPr>
                        <m:t>=</m:t>
                      </m:r>
                      <m:r>
                        <a:rPr lang="en-US" sz="4000" b="0" i="1" smtClean="0">
                          <a:latin typeface="Cambria Math" panose="02040503050406030204" pitchFamily="18" charset="0"/>
                        </a:rPr>
                        <m:t>𝐼𝑛𝑣𝑒𝑟𝑠𝑒𝑃𝐶𝐴</m:t>
                      </m:r>
                      <m:r>
                        <a:rPr lang="en-US" sz="4000" b="0" i="1" smtClean="0">
                          <a:latin typeface="Cambria Math" panose="02040503050406030204" pitchFamily="18" charset="0"/>
                        </a:rPr>
                        <m:t>(</m:t>
                      </m:r>
                      <m:sSubSup>
                        <m:sSubSupPr>
                          <m:ctrlPr>
                            <a:rPr lang="en-US" sz="4000" i="1">
                              <a:latin typeface="Cambria Math" panose="02040503050406030204" pitchFamily="18" charset="0"/>
                            </a:rPr>
                          </m:ctrlPr>
                        </m:sSubSupPr>
                        <m:e>
                          <m:r>
                            <a:rPr lang="en-US" sz="4000" i="1">
                              <a:latin typeface="Cambria Math" panose="02040503050406030204" pitchFamily="18" charset="0"/>
                            </a:rPr>
                            <m:t>𝑋</m:t>
                          </m:r>
                        </m:e>
                        <m:sub>
                          <m:r>
                            <a:rPr lang="en-US" sz="4000" i="1">
                              <a:latin typeface="Cambria Math" panose="02040503050406030204" pitchFamily="18" charset="0"/>
                            </a:rPr>
                            <m:t>𝑛</m:t>
                          </m:r>
                          <m:r>
                            <a:rPr lang="en-US" sz="4000" i="1">
                              <a:latin typeface="Cambria Math" panose="02040503050406030204" pitchFamily="18" charset="0"/>
                            </a:rPr>
                            <m:t>×</m:t>
                          </m:r>
                          <m:r>
                            <a:rPr lang="en-US" sz="4000" i="1">
                              <a:latin typeface="Cambria Math" panose="02040503050406030204" pitchFamily="18" charset="0"/>
                            </a:rPr>
                            <m:t>𝑝𝑐</m:t>
                          </m:r>
                        </m:sub>
                        <m:sup>
                          <m:r>
                            <a:rPr lang="en-US" sz="4000" i="1">
                              <a:latin typeface="Cambria Math" panose="02040503050406030204" pitchFamily="18" charset="0"/>
                            </a:rPr>
                            <m:t>𝑝𝑐𝑎</m:t>
                          </m:r>
                        </m:sup>
                      </m:sSubSup>
                      <m:r>
                        <a:rPr lang="en-US" sz="4000" b="0" i="1" smtClean="0">
                          <a:latin typeface="Cambria Math" panose="02040503050406030204" pitchFamily="18" charset="0"/>
                        </a:rPr>
                        <m:t>)</m:t>
                      </m:r>
                    </m:oMath>
                  </m:oMathPara>
                </a14:m>
                <a:endParaRPr lang="en-IN" sz="4000" dirty="0"/>
              </a:p>
            </p:txBody>
          </p:sp>
        </mc:Choice>
        <mc:Fallback xmlns="">
          <p:sp>
            <p:nvSpPr>
              <p:cNvPr id="9" name="TextBox 8">
                <a:extLst>
                  <a:ext uri="{FF2B5EF4-FFF2-40B4-BE49-F238E27FC236}">
                    <a16:creationId xmlns:a16="http://schemas.microsoft.com/office/drawing/2014/main" id="{CCD8616B-1D93-4AFF-9389-D7ADFD713CCB}"/>
                  </a:ext>
                </a:extLst>
              </p:cNvPr>
              <p:cNvSpPr txBox="1">
                <a:spLocks noRot="1" noChangeAspect="1" noMove="1" noResize="1" noEditPoints="1" noAdjustHandles="1" noChangeArrowheads="1" noChangeShapeType="1" noTextEdit="1"/>
              </p:cNvSpPr>
              <p:nvPr/>
            </p:nvSpPr>
            <p:spPr>
              <a:xfrm>
                <a:off x="3343867" y="4307987"/>
                <a:ext cx="7012689" cy="802336"/>
              </a:xfrm>
              <a:prstGeom prst="rect">
                <a:avLst/>
              </a:prstGeom>
              <a:blipFill>
                <a:blip r:embed="rId4"/>
                <a:stretch>
                  <a:fillRect b="-763"/>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BB426EAB-3AAF-495B-BF6F-6F27FB1F8E8C}"/>
                  </a:ext>
                </a:extLst>
              </p:cNvPr>
              <p:cNvSpPr txBox="1"/>
              <p:nvPr/>
            </p:nvSpPr>
            <p:spPr>
              <a:xfrm>
                <a:off x="838200" y="3087339"/>
                <a:ext cx="1830694" cy="615553"/>
              </a:xfrm>
              <a:prstGeom prst="rect">
                <a:avLst/>
              </a:prstGeom>
              <a:solidFill>
                <a:schemeClr val="bg2">
                  <a:lumMod val="75000"/>
                </a:schemeClr>
              </a:solidFill>
            </p:spPr>
            <p:txBody>
              <a:bodyPr wrap="none" lIns="0" tIns="0" rIns="0" bIns="0" rtlCol="0">
                <a:spAutoFit/>
              </a:bodyPr>
              <a:lstStyle/>
              <a:p>
                <a14:m>
                  <m:oMath xmlns:m="http://schemas.openxmlformats.org/officeDocument/2006/math">
                    <m:r>
                      <a:rPr lang="en-US" sz="4000" b="0" i="1" smtClean="0">
                        <a:latin typeface="Cambria Math" panose="02040503050406030204" pitchFamily="18" charset="0"/>
                      </a:rPr>
                      <m:t>𝑝𝑐</m:t>
                    </m:r>
                    <m:r>
                      <a:rPr lang="en-US" sz="4000" b="0" i="1" smtClean="0">
                        <a:latin typeface="Cambria Math" panose="02040503050406030204" pitchFamily="18" charset="0"/>
                      </a:rPr>
                      <m:t> ≠</m:t>
                    </m:r>
                  </m:oMath>
                </a14:m>
                <a:r>
                  <a:rPr lang="en-IN" sz="4000" dirty="0"/>
                  <a:t> 52</a:t>
                </a:r>
              </a:p>
            </p:txBody>
          </p:sp>
        </mc:Choice>
        <mc:Fallback xmlns="">
          <p:sp>
            <p:nvSpPr>
              <p:cNvPr id="10" name="TextBox 9">
                <a:extLst>
                  <a:ext uri="{FF2B5EF4-FFF2-40B4-BE49-F238E27FC236}">
                    <a16:creationId xmlns:a16="http://schemas.microsoft.com/office/drawing/2014/main" id="{BB426EAB-3AAF-495B-BF6F-6F27FB1F8E8C}"/>
                  </a:ext>
                </a:extLst>
              </p:cNvPr>
              <p:cNvSpPr txBox="1">
                <a:spLocks noRot="1" noChangeAspect="1" noMove="1" noResize="1" noEditPoints="1" noAdjustHandles="1" noChangeArrowheads="1" noChangeShapeType="1" noTextEdit="1"/>
              </p:cNvSpPr>
              <p:nvPr/>
            </p:nvSpPr>
            <p:spPr>
              <a:xfrm>
                <a:off x="838200" y="3087339"/>
                <a:ext cx="1830694" cy="615553"/>
              </a:xfrm>
              <a:prstGeom prst="rect">
                <a:avLst/>
              </a:prstGeom>
              <a:blipFill>
                <a:blip r:embed="rId5"/>
                <a:stretch>
                  <a:fillRect t="-24752" r="-16000" b="-49505"/>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39F82B9-2282-436B-9654-448B15C27C14}"/>
                  </a:ext>
                </a:extLst>
              </p:cNvPr>
              <p:cNvSpPr txBox="1"/>
              <p:nvPr/>
            </p:nvSpPr>
            <p:spPr>
              <a:xfrm>
                <a:off x="3878943" y="5715418"/>
                <a:ext cx="3727495" cy="754374"/>
              </a:xfrm>
              <a:prstGeom prst="rect">
                <a:avLst/>
              </a:prstGeom>
              <a:solidFill>
                <a:schemeClr val="bg2">
                  <a:lumMod val="75000"/>
                </a:schemeClr>
              </a:solidFill>
            </p:spPr>
            <p:txBody>
              <a:bodyPr wrap="none" lIns="0" tIns="0" rIns="0" bIns="0" rtlCol="0">
                <a:spAutoFit/>
              </a:bodyPr>
              <a:lstStyle/>
              <a:p>
                <a14:m>
                  <m:oMath xmlns:m="http://schemas.openxmlformats.org/officeDocument/2006/math">
                    <m:sSubSup>
                      <m:sSubSupPr>
                        <m:ctrlPr>
                          <a:rPr lang="en-US" sz="4000" i="1">
                            <a:latin typeface="Cambria Math" panose="02040503050406030204" pitchFamily="18" charset="0"/>
                          </a:rPr>
                        </m:ctrlPr>
                      </m:sSubSupPr>
                      <m:e>
                        <m:r>
                          <a:rPr lang="en-US" sz="4000" i="1">
                            <a:latin typeface="Cambria Math" panose="02040503050406030204" pitchFamily="18" charset="0"/>
                          </a:rPr>
                          <m:t>𝑋</m:t>
                        </m:r>
                      </m:e>
                      <m:sub>
                        <m:r>
                          <a:rPr lang="en-US" sz="4000" i="1">
                            <a:latin typeface="Cambria Math" panose="02040503050406030204" pitchFamily="18" charset="0"/>
                          </a:rPr>
                          <m:t>𝑛</m:t>
                        </m:r>
                        <m:r>
                          <a:rPr lang="en-US" sz="4000" i="1">
                            <a:latin typeface="Cambria Math" panose="02040503050406030204" pitchFamily="18" charset="0"/>
                          </a:rPr>
                          <m:t>×52</m:t>
                        </m:r>
                      </m:sub>
                      <m:sup>
                        <m:r>
                          <a:rPr lang="en-US" sz="4000" i="1">
                            <a:latin typeface="Cambria Math" panose="02040503050406030204" pitchFamily="18" charset="0"/>
                          </a:rPr>
                          <m:t>𝑖𝑛𝑣</m:t>
                        </m:r>
                        <m:r>
                          <a:rPr lang="en-US" sz="4000" i="1">
                            <a:latin typeface="Cambria Math" panose="02040503050406030204" pitchFamily="18" charset="0"/>
                          </a:rPr>
                          <m:t>_</m:t>
                        </m:r>
                        <m:r>
                          <a:rPr lang="en-US" sz="4000" i="1">
                            <a:latin typeface="Cambria Math" panose="02040503050406030204" pitchFamily="18" charset="0"/>
                          </a:rPr>
                          <m:t>𝑝𝑐𝑎</m:t>
                        </m:r>
                      </m:sup>
                    </m:sSubSup>
                    <m:r>
                      <a:rPr lang="en-US" sz="4000" b="0" i="1" smtClean="0">
                        <a:latin typeface="Cambria Math" panose="02040503050406030204" pitchFamily="18" charset="0"/>
                        <a:ea typeface="Cambria Math" panose="02040503050406030204" pitchFamily="18" charset="0"/>
                      </a:rPr>
                      <m:t>≠</m:t>
                    </m:r>
                  </m:oMath>
                </a14:m>
                <a:r>
                  <a:rPr lang="en-IN" sz="4000" dirty="0"/>
                  <a:t> </a:t>
                </a:r>
                <a14:m>
                  <m:oMath xmlns:m="http://schemas.openxmlformats.org/officeDocument/2006/math">
                    <m:sSub>
                      <m:sSubPr>
                        <m:ctrlPr>
                          <a:rPr lang="en-US" sz="4000" i="1">
                            <a:latin typeface="Cambria Math" panose="02040503050406030204" pitchFamily="18" charset="0"/>
                          </a:rPr>
                        </m:ctrlPr>
                      </m:sSubPr>
                      <m:e>
                        <m:r>
                          <a:rPr lang="en-US" sz="4000" i="1">
                            <a:latin typeface="Cambria Math" panose="02040503050406030204" pitchFamily="18" charset="0"/>
                          </a:rPr>
                          <m:t>𝑋</m:t>
                        </m:r>
                      </m:e>
                      <m:sub>
                        <m:r>
                          <a:rPr lang="en-US" sz="4000" i="1">
                            <a:latin typeface="Cambria Math" panose="02040503050406030204" pitchFamily="18" charset="0"/>
                          </a:rPr>
                          <m:t>𝑛</m:t>
                        </m:r>
                        <m:r>
                          <a:rPr lang="en-US" sz="4000" i="1">
                            <a:latin typeface="Cambria Math" panose="02040503050406030204" pitchFamily="18" charset="0"/>
                          </a:rPr>
                          <m:t>×52</m:t>
                        </m:r>
                      </m:sub>
                    </m:sSub>
                  </m:oMath>
                </a14:m>
                <a:endParaRPr lang="en-IN" sz="4000" dirty="0"/>
              </a:p>
            </p:txBody>
          </p:sp>
        </mc:Choice>
        <mc:Fallback xmlns="">
          <p:sp>
            <p:nvSpPr>
              <p:cNvPr id="11" name="TextBox 10">
                <a:extLst>
                  <a:ext uri="{FF2B5EF4-FFF2-40B4-BE49-F238E27FC236}">
                    <a16:creationId xmlns:a16="http://schemas.microsoft.com/office/drawing/2014/main" id="{439F82B9-2282-436B-9654-448B15C27C14}"/>
                  </a:ext>
                </a:extLst>
              </p:cNvPr>
              <p:cNvSpPr txBox="1">
                <a:spLocks noRot="1" noChangeAspect="1" noMove="1" noResize="1" noEditPoints="1" noAdjustHandles="1" noChangeArrowheads="1" noChangeShapeType="1" noTextEdit="1"/>
              </p:cNvSpPr>
              <p:nvPr/>
            </p:nvSpPr>
            <p:spPr>
              <a:xfrm>
                <a:off x="3878943" y="5715418"/>
                <a:ext cx="3727495" cy="754374"/>
              </a:xfrm>
              <a:prstGeom prst="rect">
                <a:avLst/>
              </a:prstGeom>
              <a:blipFill>
                <a:blip r:embed="rId6"/>
                <a:stretch>
                  <a:fillRect l="-163" b="-813"/>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BE0A4290-9D88-42CA-BCE7-6105EE311AAB}"/>
                  </a:ext>
                </a:extLst>
              </p:cNvPr>
              <p:cNvSpPr txBox="1"/>
              <p:nvPr/>
            </p:nvSpPr>
            <p:spPr>
              <a:xfrm>
                <a:off x="3155271" y="1354694"/>
                <a:ext cx="6094520" cy="633571"/>
              </a:xfrm>
              <a:prstGeom prst="rect">
                <a:avLst/>
              </a:prstGeom>
              <a:noFill/>
            </p:spPr>
            <p:txBody>
              <a:bodyPr wrap="square">
                <a:spAutoFit/>
              </a:bodyPr>
              <a:lstStyle/>
              <a:p>
                <a14:m>
                  <m:oMath xmlns:m="http://schemas.openxmlformats.org/officeDocument/2006/math">
                    <m:sSub>
                      <m:sSubPr>
                        <m:ctrlPr>
                          <a:rPr lang="en-US" sz="3600" i="1">
                            <a:latin typeface="Cambria Math" panose="02040503050406030204" pitchFamily="18" charset="0"/>
                          </a:rPr>
                        </m:ctrlPr>
                      </m:sSubPr>
                      <m:e>
                        <m:r>
                          <a:rPr lang="en-US" sz="3600" i="1">
                            <a:latin typeface="Cambria Math" panose="02040503050406030204" pitchFamily="18" charset="0"/>
                          </a:rPr>
                          <m:t>𝑋</m:t>
                        </m:r>
                      </m:e>
                      <m:sub>
                        <m:r>
                          <a:rPr lang="en-US" sz="3600" i="1">
                            <a:latin typeface="Cambria Math" panose="02040503050406030204" pitchFamily="18" charset="0"/>
                          </a:rPr>
                          <m:t>𝑛</m:t>
                        </m:r>
                        <m:r>
                          <a:rPr lang="en-US" sz="3600" i="1">
                            <a:latin typeface="Cambria Math" panose="02040503050406030204" pitchFamily="18" charset="0"/>
                          </a:rPr>
                          <m:t>×52</m:t>
                        </m:r>
                      </m:sub>
                    </m:sSub>
                    <m:r>
                      <a:rPr lang="en-US" sz="3600" i="1">
                        <a:latin typeface="Cambria Math" panose="02040503050406030204" pitchFamily="18" charset="0"/>
                      </a:rPr>
                      <m:t> </m:t>
                    </m:r>
                  </m:oMath>
                </a14:m>
                <a:r>
                  <a:rPr lang="en-IN" sz="3200" dirty="0"/>
                  <a:t>is the dataset</a:t>
                </a:r>
                <a:endParaRPr lang="en-IN" dirty="0"/>
              </a:p>
            </p:txBody>
          </p:sp>
        </mc:Choice>
        <mc:Fallback xmlns="">
          <p:sp>
            <p:nvSpPr>
              <p:cNvPr id="12" name="TextBox 11">
                <a:extLst>
                  <a:ext uri="{FF2B5EF4-FFF2-40B4-BE49-F238E27FC236}">
                    <a16:creationId xmlns:a16="http://schemas.microsoft.com/office/drawing/2014/main" id="{BE0A4290-9D88-42CA-BCE7-6105EE311AAB}"/>
                  </a:ext>
                </a:extLst>
              </p:cNvPr>
              <p:cNvSpPr txBox="1">
                <a:spLocks noRot="1" noChangeAspect="1" noMove="1" noResize="1" noEditPoints="1" noAdjustHandles="1" noChangeArrowheads="1" noChangeShapeType="1" noTextEdit="1"/>
              </p:cNvSpPr>
              <p:nvPr/>
            </p:nvSpPr>
            <p:spPr>
              <a:xfrm>
                <a:off x="3155271" y="1354694"/>
                <a:ext cx="6094520" cy="633571"/>
              </a:xfrm>
              <a:prstGeom prst="rect">
                <a:avLst/>
              </a:prstGeom>
              <a:blipFill>
                <a:blip r:embed="rId7"/>
                <a:stretch>
                  <a:fillRect t="-5769" b="-29808"/>
                </a:stretch>
              </a:blipFill>
            </p:spPr>
            <p:txBody>
              <a:bodyPr/>
              <a:lstStyle/>
              <a:p>
                <a:r>
                  <a:rPr lang="en-IN">
                    <a:noFill/>
                  </a:rPr>
                  <a:t> </a:t>
                </a:r>
              </a:p>
            </p:txBody>
          </p:sp>
        </mc:Fallback>
      </mc:AlternateContent>
    </p:spTree>
    <p:extLst>
      <p:ext uri="{BB962C8B-B14F-4D97-AF65-F5344CB8AC3E}">
        <p14:creationId xmlns:p14="http://schemas.microsoft.com/office/powerpoint/2010/main" val="1300654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P spid="9" grpId="0"/>
      <p:bldP spid="10" grpId="0" animBg="1"/>
      <p:bldP spid="11" grpId="0" animBg="1"/>
      <p:bldP spid="1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AC02B5-697A-4F40-BBEC-C80DD35E1B68}"/>
              </a:ext>
            </a:extLst>
          </p:cNvPr>
          <p:cNvSpPr>
            <a:spLocks noGrp="1"/>
          </p:cNvSpPr>
          <p:nvPr>
            <p:ph type="title"/>
          </p:nvPr>
        </p:nvSpPr>
        <p:spPr/>
        <p:txBody>
          <a:bodyPr/>
          <a:lstStyle/>
          <a:p>
            <a:r>
              <a:rPr lang="en-IN" dirty="0"/>
              <a:t>Reconstruction loss</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39F82B9-2282-436B-9654-448B15C27C14}"/>
                  </a:ext>
                </a:extLst>
              </p:cNvPr>
              <p:cNvSpPr txBox="1"/>
              <p:nvPr/>
            </p:nvSpPr>
            <p:spPr>
              <a:xfrm>
                <a:off x="4012108" y="2235372"/>
                <a:ext cx="3727495" cy="754374"/>
              </a:xfrm>
              <a:prstGeom prst="rect">
                <a:avLst/>
              </a:prstGeom>
              <a:solidFill>
                <a:schemeClr val="bg2">
                  <a:lumMod val="75000"/>
                </a:schemeClr>
              </a:solidFill>
            </p:spPr>
            <p:txBody>
              <a:bodyPr wrap="none" lIns="0" tIns="0" rIns="0" bIns="0" rtlCol="0">
                <a:spAutoFit/>
              </a:bodyPr>
              <a:lstStyle/>
              <a:p>
                <a14:m>
                  <m:oMath xmlns:m="http://schemas.openxmlformats.org/officeDocument/2006/math">
                    <m:sSubSup>
                      <m:sSubSupPr>
                        <m:ctrlPr>
                          <a:rPr lang="en-US" sz="4000" i="1">
                            <a:latin typeface="Cambria Math" panose="02040503050406030204" pitchFamily="18" charset="0"/>
                          </a:rPr>
                        </m:ctrlPr>
                      </m:sSubSupPr>
                      <m:e>
                        <m:r>
                          <a:rPr lang="en-US" sz="4000" i="1">
                            <a:latin typeface="Cambria Math" panose="02040503050406030204" pitchFamily="18" charset="0"/>
                          </a:rPr>
                          <m:t>𝑋</m:t>
                        </m:r>
                      </m:e>
                      <m:sub>
                        <m:r>
                          <a:rPr lang="en-US" sz="4000" i="1">
                            <a:latin typeface="Cambria Math" panose="02040503050406030204" pitchFamily="18" charset="0"/>
                          </a:rPr>
                          <m:t>𝑛</m:t>
                        </m:r>
                        <m:r>
                          <a:rPr lang="en-US" sz="4000" i="1">
                            <a:latin typeface="Cambria Math" panose="02040503050406030204" pitchFamily="18" charset="0"/>
                          </a:rPr>
                          <m:t>×52</m:t>
                        </m:r>
                      </m:sub>
                      <m:sup>
                        <m:r>
                          <a:rPr lang="en-US" sz="4000" i="1">
                            <a:latin typeface="Cambria Math" panose="02040503050406030204" pitchFamily="18" charset="0"/>
                          </a:rPr>
                          <m:t>𝑖𝑛𝑣</m:t>
                        </m:r>
                        <m:r>
                          <a:rPr lang="en-US" sz="4000" i="1">
                            <a:latin typeface="Cambria Math" panose="02040503050406030204" pitchFamily="18" charset="0"/>
                          </a:rPr>
                          <m:t>_</m:t>
                        </m:r>
                        <m:r>
                          <a:rPr lang="en-US" sz="4000" i="1">
                            <a:latin typeface="Cambria Math" panose="02040503050406030204" pitchFamily="18" charset="0"/>
                          </a:rPr>
                          <m:t>𝑝𝑐𝑎</m:t>
                        </m:r>
                      </m:sup>
                    </m:sSubSup>
                    <m:r>
                      <a:rPr lang="en-US" sz="4000" b="0" i="1" smtClean="0">
                        <a:latin typeface="Cambria Math" panose="02040503050406030204" pitchFamily="18" charset="0"/>
                        <a:ea typeface="Cambria Math" panose="02040503050406030204" pitchFamily="18" charset="0"/>
                      </a:rPr>
                      <m:t>≠</m:t>
                    </m:r>
                  </m:oMath>
                </a14:m>
                <a:r>
                  <a:rPr lang="en-IN" sz="4000" dirty="0"/>
                  <a:t> </a:t>
                </a:r>
                <a14:m>
                  <m:oMath xmlns:m="http://schemas.openxmlformats.org/officeDocument/2006/math">
                    <m:sSub>
                      <m:sSubPr>
                        <m:ctrlPr>
                          <a:rPr lang="en-US" sz="4000" i="1">
                            <a:latin typeface="Cambria Math" panose="02040503050406030204" pitchFamily="18" charset="0"/>
                          </a:rPr>
                        </m:ctrlPr>
                      </m:sSubPr>
                      <m:e>
                        <m:r>
                          <a:rPr lang="en-US" sz="4000" i="1">
                            <a:latin typeface="Cambria Math" panose="02040503050406030204" pitchFamily="18" charset="0"/>
                          </a:rPr>
                          <m:t>𝑋</m:t>
                        </m:r>
                      </m:e>
                      <m:sub>
                        <m:r>
                          <a:rPr lang="en-US" sz="4000" i="1">
                            <a:latin typeface="Cambria Math" panose="02040503050406030204" pitchFamily="18" charset="0"/>
                          </a:rPr>
                          <m:t>𝑛</m:t>
                        </m:r>
                        <m:r>
                          <a:rPr lang="en-US" sz="4000" i="1">
                            <a:latin typeface="Cambria Math" panose="02040503050406030204" pitchFamily="18" charset="0"/>
                          </a:rPr>
                          <m:t>×52</m:t>
                        </m:r>
                      </m:sub>
                    </m:sSub>
                  </m:oMath>
                </a14:m>
                <a:endParaRPr lang="en-IN" sz="4000" dirty="0"/>
              </a:p>
            </p:txBody>
          </p:sp>
        </mc:Choice>
        <mc:Fallback xmlns="">
          <p:sp>
            <p:nvSpPr>
              <p:cNvPr id="11" name="TextBox 10">
                <a:extLst>
                  <a:ext uri="{FF2B5EF4-FFF2-40B4-BE49-F238E27FC236}">
                    <a16:creationId xmlns:a16="http://schemas.microsoft.com/office/drawing/2014/main" id="{439F82B9-2282-436B-9654-448B15C27C14}"/>
                  </a:ext>
                </a:extLst>
              </p:cNvPr>
              <p:cNvSpPr txBox="1">
                <a:spLocks noRot="1" noChangeAspect="1" noMove="1" noResize="1" noEditPoints="1" noAdjustHandles="1" noChangeArrowheads="1" noChangeShapeType="1" noTextEdit="1"/>
              </p:cNvSpPr>
              <p:nvPr/>
            </p:nvSpPr>
            <p:spPr>
              <a:xfrm>
                <a:off x="4012108" y="2235372"/>
                <a:ext cx="3727495" cy="754374"/>
              </a:xfrm>
              <a:prstGeom prst="rect">
                <a:avLst/>
              </a:prstGeom>
              <a:blipFill>
                <a:blip r:embed="rId2"/>
                <a:stretch>
                  <a:fillRect l="-163" b="-813"/>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7BE3A20D-9273-481C-BA86-6288A7252500}"/>
                  </a:ext>
                </a:extLst>
              </p:cNvPr>
              <p:cNvSpPr txBox="1"/>
              <p:nvPr/>
            </p:nvSpPr>
            <p:spPr>
              <a:xfrm>
                <a:off x="2076790" y="3442144"/>
                <a:ext cx="7529112" cy="852221"/>
              </a:xfrm>
              <a:prstGeom prst="rect">
                <a:avLst/>
              </a:prstGeom>
              <a:solidFill>
                <a:schemeClr val="bg2">
                  <a:lumMod val="75000"/>
                </a:schemeClr>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4000" b="0" i="1" smtClean="0">
                          <a:latin typeface="Cambria Math" panose="02040503050406030204" pitchFamily="18" charset="0"/>
                        </a:rPr>
                        <m:t>𝑟𝑒𝑐𝑜𝑛𝐿𝑜𝑠𝑠</m:t>
                      </m:r>
                      <m:r>
                        <a:rPr lang="en-US" sz="4000" b="0" i="1" smtClean="0">
                          <a:latin typeface="Cambria Math" panose="02040503050406030204" pitchFamily="18" charset="0"/>
                        </a:rPr>
                        <m:t>=</m:t>
                      </m:r>
                      <m:r>
                        <a:rPr lang="en-US" sz="4000" b="0" i="1" smtClean="0">
                          <a:latin typeface="Cambria Math" panose="02040503050406030204" pitchFamily="18" charset="0"/>
                        </a:rPr>
                        <m:t>𝑚𝑠𝑒</m:t>
                      </m:r>
                      <m:r>
                        <a:rPr lang="en-US" sz="4000" b="0" i="1" smtClean="0">
                          <a:latin typeface="Cambria Math" panose="02040503050406030204" pitchFamily="18" charset="0"/>
                        </a:rPr>
                        <m:t>(</m:t>
                      </m:r>
                      <m:sSubSup>
                        <m:sSubSupPr>
                          <m:ctrlPr>
                            <a:rPr lang="en-US" sz="4000" i="1" smtClean="0">
                              <a:latin typeface="Cambria Math" panose="02040503050406030204" pitchFamily="18" charset="0"/>
                            </a:rPr>
                          </m:ctrlPr>
                        </m:sSubSupPr>
                        <m:e>
                          <m:r>
                            <a:rPr lang="en-US" sz="4000" i="1">
                              <a:latin typeface="Cambria Math" panose="02040503050406030204" pitchFamily="18" charset="0"/>
                            </a:rPr>
                            <m:t>𝑋</m:t>
                          </m:r>
                        </m:e>
                        <m:sub>
                          <m:r>
                            <a:rPr lang="en-US" sz="4000" i="1">
                              <a:latin typeface="Cambria Math" panose="02040503050406030204" pitchFamily="18" charset="0"/>
                            </a:rPr>
                            <m:t>𝑛</m:t>
                          </m:r>
                          <m:r>
                            <a:rPr lang="en-US" sz="4000" i="1">
                              <a:latin typeface="Cambria Math" panose="02040503050406030204" pitchFamily="18" charset="0"/>
                            </a:rPr>
                            <m:t>×52</m:t>
                          </m:r>
                        </m:sub>
                        <m:sup>
                          <m:r>
                            <a:rPr lang="en-US" sz="4000" i="1">
                              <a:latin typeface="Cambria Math" panose="02040503050406030204" pitchFamily="18" charset="0"/>
                            </a:rPr>
                            <m:t>𝑖𝑛</m:t>
                          </m:r>
                          <m:sSub>
                            <m:sSubPr>
                              <m:ctrlPr>
                                <a:rPr lang="en-US" sz="4000" i="1">
                                  <a:latin typeface="Cambria Math" panose="02040503050406030204" pitchFamily="18" charset="0"/>
                                </a:rPr>
                              </m:ctrlPr>
                            </m:sSubPr>
                            <m:e>
                              <m:r>
                                <a:rPr lang="en-US" sz="4000" i="1">
                                  <a:latin typeface="Cambria Math" panose="02040503050406030204" pitchFamily="18" charset="0"/>
                                </a:rPr>
                                <m:t>𝑣</m:t>
                              </m:r>
                            </m:e>
                            <m:sub>
                              <m:r>
                                <a:rPr lang="en-US" sz="4000" i="1">
                                  <a:latin typeface="Cambria Math" panose="02040503050406030204" pitchFamily="18" charset="0"/>
                                </a:rPr>
                                <m:t>𝑝𝑐𝑎</m:t>
                              </m:r>
                            </m:sub>
                          </m:sSub>
                        </m:sup>
                      </m:sSubSup>
                      <m:r>
                        <a:rPr lang="en-US" sz="4000" b="0" i="1" smtClean="0">
                          <a:latin typeface="Cambria Math" panose="02040503050406030204" pitchFamily="18" charset="0"/>
                          <a:ea typeface="Cambria Math" panose="02040503050406030204" pitchFamily="18" charset="0"/>
                        </a:rPr>
                        <m:t>,</m:t>
                      </m:r>
                      <m:sSub>
                        <m:sSubPr>
                          <m:ctrlPr>
                            <a:rPr lang="en-US" sz="4000" i="1">
                              <a:latin typeface="Cambria Math" panose="02040503050406030204" pitchFamily="18" charset="0"/>
                            </a:rPr>
                          </m:ctrlPr>
                        </m:sSubPr>
                        <m:e>
                          <m:r>
                            <a:rPr lang="en-US" sz="4000" i="1">
                              <a:latin typeface="Cambria Math" panose="02040503050406030204" pitchFamily="18" charset="0"/>
                            </a:rPr>
                            <m:t>𝑋</m:t>
                          </m:r>
                        </m:e>
                        <m:sub>
                          <m:r>
                            <a:rPr lang="en-US" sz="4000" i="1">
                              <a:latin typeface="Cambria Math" panose="02040503050406030204" pitchFamily="18" charset="0"/>
                            </a:rPr>
                            <m:t>𝑛</m:t>
                          </m:r>
                          <m:r>
                            <a:rPr lang="en-US" sz="4000" i="1">
                              <a:latin typeface="Cambria Math" panose="02040503050406030204" pitchFamily="18" charset="0"/>
                            </a:rPr>
                            <m:t>×52</m:t>
                          </m:r>
                        </m:sub>
                      </m:sSub>
                      <m:r>
                        <a:rPr lang="en-US" sz="4000" b="0" i="1" smtClean="0">
                          <a:latin typeface="Cambria Math" panose="02040503050406030204" pitchFamily="18" charset="0"/>
                        </a:rPr>
                        <m:t>)</m:t>
                      </m:r>
                    </m:oMath>
                  </m:oMathPara>
                </a14:m>
                <a:endParaRPr lang="en-IN" sz="4000" dirty="0"/>
              </a:p>
            </p:txBody>
          </p:sp>
        </mc:Choice>
        <mc:Fallback xmlns="">
          <p:sp>
            <p:nvSpPr>
              <p:cNvPr id="12" name="TextBox 11">
                <a:extLst>
                  <a:ext uri="{FF2B5EF4-FFF2-40B4-BE49-F238E27FC236}">
                    <a16:creationId xmlns:a16="http://schemas.microsoft.com/office/drawing/2014/main" id="{7BE3A20D-9273-481C-BA86-6288A7252500}"/>
                  </a:ext>
                </a:extLst>
              </p:cNvPr>
              <p:cNvSpPr txBox="1">
                <a:spLocks noRot="1" noChangeAspect="1" noMove="1" noResize="1" noEditPoints="1" noAdjustHandles="1" noChangeArrowheads="1" noChangeShapeType="1" noTextEdit="1"/>
              </p:cNvSpPr>
              <p:nvPr/>
            </p:nvSpPr>
            <p:spPr>
              <a:xfrm>
                <a:off x="2076790" y="3442144"/>
                <a:ext cx="7529112" cy="852221"/>
              </a:xfrm>
              <a:prstGeom prst="rect">
                <a:avLst/>
              </a:prstGeom>
              <a:blipFill>
                <a:blip r:embed="rId3"/>
                <a:stretch>
                  <a:fillRect/>
                </a:stretch>
              </a:blipFill>
            </p:spPr>
            <p:txBody>
              <a:bodyPr/>
              <a:lstStyle/>
              <a:p>
                <a:r>
                  <a:rPr lang="en-IN">
                    <a:noFill/>
                  </a:rPr>
                  <a:t> </a:t>
                </a:r>
              </a:p>
            </p:txBody>
          </p:sp>
        </mc:Fallback>
      </mc:AlternateContent>
      <p:sp>
        <p:nvSpPr>
          <p:cNvPr id="13" name="Content Placeholder 2">
            <a:extLst>
              <a:ext uri="{FF2B5EF4-FFF2-40B4-BE49-F238E27FC236}">
                <a16:creationId xmlns:a16="http://schemas.microsoft.com/office/drawing/2014/main" id="{03AF1023-DCBA-4649-BDFA-20EA1608D7FA}"/>
              </a:ext>
            </a:extLst>
          </p:cNvPr>
          <p:cNvSpPr>
            <a:spLocks noGrp="1"/>
          </p:cNvSpPr>
          <p:nvPr>
            <p:ph idx="1"/>
          </p:nvPr>
        </p:nvSpPr>
        <p:spPr>
          <a:xfrm>
            <a:off x="838200" y="4678531"/>
            <a:ext cx="10515600" cy="1498431"/>
          </a:xfrm>
        </p:spPr>
        <p:txBody>
          <a:bodyPr/>
          <a:lstStyle/>
          <a:p>
            <a:r>
              <a:rPr lang="en-IN" dirty="0"/>
              <a:t>Hopefully for Anomaly data this reconstruction error will be high</a:t>
            </a:r>
          </a:p>
          <a:p>
            <a:r>
              <a:rPr lang="en-IN" dirty="0"/>
              <a:t>We can easily detect the anomaly by just using a ‘Threshold’</a:t>
            </a:r>
          </a:p>
        </p:txBody>
      </p:sp>
    </p:spTree>
    <p:extLst>
      <p:ext uri="{BB962C8B-B14F-4D97-AF65-F5344CB8AC3E}">
        <p14:creationId xmlns:p14="http://schemas.microsoft.com/office/powerpoint/2010/main" val="3312713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E579AF3-8B5A-492E-9C10-605F0B425C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28"/>
            <a:ext cx="12190476" cy="6857143"/>
          </a:xfrm>
          <a:prstGeom prst="rect">
            <a:avLst/>
          </a:prstGeom>
        </p:spPr>
      </p:pic>
    </p:spTree>
    <p:extLst>
      <p:ext uri="{BB962C8B-B14F-4D97-AF65-F5344CB8AC3E}">
        <p14:creationId xmlns:p14="http://schemas.microsoft.com/office/powerpoint/2010/main" val="4854961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9E245-6BB4-4E3E-BF42-306D04BC4765}"/>
              </a:ext>
            </a:extLst>
          </p:cNvPr>
          <p:cNvSpPr>
            <a:spLocks noGrp="1"/>
          </p:cNvSpPr>
          <p:nvPr>
            <p:ph type="title"/>
          </p:nvPr>
        </p:nvSpPr>
        <p:spPr/>
        <p:txBody>
          <a:bodyPr>
            <a:normAutofit/>
          </a:bodyPr>
          <a:lstStyle/>
          <a:p>
            <a:r>
              <a:rPr lang="en-IN" sz="5400" b="1" dirty="0"/>
              <a:t>Autoencoders</a:t>
            </a:r>
          </a:p>
        </p:txBody>
      </p:sp>
      <p:pic>
        <p:nvPicPr>
          <p:cNvPr id="1026" name="Picture 2" descr="What is an Autoencoder?">
            <a:extLst>
              <a:ext uri="{FF2B5EF4-FFF2-40B4-BE49-F238E27FC236}">
                <a16:creationId xmlns:a16="http://schemas.microsoft.com/office/drawing/2014/main" id="{72EA153B-8140-48D0-BCED-F3F09FAE0E72}"/>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785970" y="2096199"/>
            <a:ext cx="5980868" cy="266560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F55ACBD2-3A45-4844-A6B4-8E3353460B0B}"/>
                  </a:ext>
                </a:extLst>
              </p:cNvPr>
              <p:cNvSpPr txBox="1"/>
              <p:nvPr/>
            </p:nvSpPr>
            <p:spPr>
              <a:xfrm>
                <a:off x="1549815" y="3013500"/>
                <a:ext cx="768736" cy="83099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4800" b="0" i="1" smtClean="0">
                          <a:latin typeface="Cambria Math" panose="02040503050406030204" pitchFamily="18" charset="0"/>
                        </a:rPr>
                        <m:t>𝑋</m:t>
                      </m:r>
                    </m:oMath>
                  </m:oMathPara>
                </a14:m>
                <a:endParaRPr lang="en-IN" dirty="0"/>
              </a:p>
            </p:txBody>
          </p:sp>
        </mc:Choice>
        <mc:Fallback xmlns="">
          <p:sp>
            <p:nvSpPr>
              <p:cNvPr id="4" name="TextBox 3">
                <a:extLst>
                  <a:ext uri="{FF2B5EF4-FFF2-40B4-BE49-F238E27FC236}">
                    <a16:creationId xmlns:a16="http://schemas.microsoft.com/office/drawing/2014/main" id="{F55ACBD2-3A45-4844-A6B4-8E3353460B0B}"/>
                  </a:ext>
                </a:extLst>
              </p:cNvPr>
              <p:cNvSpPr txBox="1">
                <a:spLocks noRot="1" noChangeAspect="1" noMove="1" noResize="1" noEditPoints="1" noAdjustHandles="1" noChangeArrowheads="1" noChangeShapeType="1" noTextEdit="1"/>
              </p:cNvSpPr>
              <p:nvPr/>
            </p:nvSpPr>
            <p:spPr>
              <a:xfrm>
                <a:off x="1549815" y="3013500"/>
                <a:ext cx="768736" cy="830997"/>
              </a:xfrm>
              <a:prstGeom prst="rect">
                <a:avLst/>
              </a:prstGeom>
              <a:blipFill>
                <a:blip r:embed="rId3"/>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A95D7CD2-70A2-4645-8DD4-581A5D28F68E}"/>
                  </a:ext>
                </a:extLst>
              </p:cNvPr>
              <p:cNvSpPr txBox="1"/>
              <p:nvPr/>
            </p:nvSpPr>
            <p:spPr>
              <a:xfrm>
                <a:off x="9234257" y="3013500"/>
                <a:ext cx="768736" cy="85093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4800" b="0" i="1" smtClean="0">
                              <a:latin typeface="Cambria Math" panose="02040503050406030204" pitchFamily="18" charset="0"/>
                            </a:rPr>
                          </m:ctrlPr>
                        </m:accPr>
                        <m:e>
                          <m:r>
                            <a:rPr lang="en-US" sz="4800" b="0" i="1" smtClean="0">
                              <a:latin typeface="Cambria Math" panose="02040503050406030204" pitchFamily="18" charset="0"/>
                            </a:rPr>
                            <m:t>𝑋</m:t>
                          </m:r>
                        </m:e>
                      </m:acc>
                    </m:oMath>
                  </m:oMathPara>
                </a14:m>
                <a:endParaRPr lang="en-IN" dirty="0"/>
              </a:p>
            </p:txBody>
          </p:sp>
        </mc:Choice>
        <mc:Fallback xmlns="">
          <p:sp>
            <p:nvSpPr>
              <p:cNvPr id="6" name="TextBox 5">
                <a:extLst>
                  <a:ext uri="{FF2B5EF4-FFF2-40B4-BE49-F238E27FC236}">
                    <a16:creationId xmlns:a16="http://schemas.microsoft.com/office/drawing/2014/main" id="{A95D7CD2-70A2-4645-8DD4-581A5D28F68E}"/>
                  </a:ext>
                </a:extLst>
              </p:cNvPr>
              <p:cNvSpPr txBox="1">
                <a:spLocks noRot="1" noChangeAspect="1" noMove="1" noResize="1" noEditPoints="1" noAdjustHandles="1" noChangeArrowheads="1" noChangeShapeType="1" noTextEdit="1"/>
              </p:cNvSpPr>
              <p:nvPr/>
            </p:nvSpPr>
            <p:spPr>
              <a:xfrm>
                <a:off x="9234257" y="3013500"/>
                <a:ext cx="768736" cy="850939"/>
              </a:xfrm>
              <a:prstGeom prst="rect">
                <a:avLst/>
              </a:prstGeom>
              <a:blipFill>
                <a:blip r:embed="rId4"/>
                <a:stretch>
                  <a:fillRect/>
                </a:stretch>
              </a:blipFill>
            </p:spPr>
            <p:txBody>
              <a:bodyPr/>
              <a:lstStyle/>
              <a:p>
                <a:r>
                  <a:rPr lang="en-IN">
                    <a:noFill/>
                  </a:rPr>
                  <a:t> </a:t>
                </a:r>
              </a:p>
            </p:txBody>
          </p:sp>
        </mc:Fallback>
      </mc:AlternateContent>
      <p:sp>
        <p:nvSpPr>
          <p:cNvPr id="5" name="TextBox 4">
            <a:extLst>
              <a:ext uri="{FF2B5EF4-FFF2-40B4-BE49-F238E27FC236}">
                <a16:creationId xmlns:a16="http://schemas.microsoft.com/office/drawing/2014/main" id="{D618FE73-BC14-4964-ADDB-9B9CB232CA80}"/>
              </a:ext>
            </a:extLst>
          </p:cNvPr>
          <p:cNvSpPr txBox="1"/>
          <p:nvPr/>
        </p:nvSpPr>
        <p:spPr>
          <a:xfrm>
            <a:off x="291345" y="5060272"/>
            <a:ext cx="3147528" cy="523220"/>
          </a:xfrm>
          <a:prstGeom prst="rect">
            <a:avLst/>
          </a:prstGeom>
          <a:noFill/>
        </p:spPr>
        <p:txBody>
          <a:bodyPr wrap="none" rtlCol="0">
            <a:spAutoFit/>
          </a:bodyPr>
          <a:lstStyle/>
          <a:p>
            <a:r>
              <a:rPr lang="en-IN" sz="2800" dirty="0"/>
              <a:t>Only Fault Free data</a:t>
            </a:r>
          </a:p>
        </p:txBody>
      </p:sp>
      <p:cxnSp>
        <p:nvCxnSpPr>
          <p:cNvPr id="8" name="Straight Arrow Connector 7">
            <a:extLst>
              <a:ext uri="{FF2B5EF4-FFF2-40B4-BE49-F238E27FC236}">
                <a16:creationId xmlns:a16="http://schemas.microsoft.com/office/drawing/2014/main" id="{7BA47C16-087C-420D-941E-A315C9C15CB4}"/>
              </a:ext>
            </a:extLst>
          </p:cNvPr>
          <p:cNvCxnSpPr>
            <a:stCxn id="5" idx="0"/>
            <a:endCxn id="4" idx="2"/>
          </p:cNvCxnSpPr>
          <p:nvPr/>
        </p:nvCxnSpPr>
        <p:spPr>
          <a:xfrm flipV="1">
            <a:off x="1865109" y="3844497"/>
            <a:ext cx="69074" cy="121577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27793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9E245-6BB4-4E3E-BF42-306D04BC4765}"/>
              </a:ext>
            </a:extLst>
          </p:cNvPr>
          <p:cNvSpPr>
            <a:spLocks noGrp="1"/>
          </p:cNvSpPr>
          <p:nvPr>
            <p:ph type="title"/>
          </p:nvPr>
        </p:nvSpPr>
        <p:spPr/>
        <p:txBody>
          <a:bodyPr>
            <a:normAutofit/>
          </a:bodyPr>
          <a:lstStyle/>
          <a:p>
            <a:r>
              <a:rPr lang="en-IN" sz="5400" b="1" dirty="0"/>
              <a:t>Autoencoders</a:t>
            </a:r>
          </a:p>
        </p:txBody>
      </p:sp>
      <p:pic>
        <p:nvPicPr>
          <p:cNvPr id="1026" name="Picture 2" descr="What is an Autoencoder?">
            <a:extLst>
              <a:ext uri="{FF2B5EF4-FFF2-40B4-BE49-F238E27FC236}">
                <a16:creationId xmlns:a16="http://schemas.microsoft.com/office/drawing/2014/main" id="{72EA153B-8140-48D0-BCED-F3F09FAE0E72}"/>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094817" y="558359"/>
            <a:ext cx="2540632" cy="1132329"/>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F55ACBD2-3A45-4844-A6B4-8E3353460B0B}"/>
                  </a:ext>
                </a:extLst>
              </p:cNvPr>
              <p:cNvSpPr txBox="1"/>
              <p:nvPr/>
            </p:nvSpPr>
            <p:spPr>
              <a:xfrm>
                <a:off x="7059373" y="718337"/>
                <a:ext cx="754455" cy="83099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4800" b="0" i="1" smtClean="0">
                          <a:latin typeface="Cambria Math" panose="02040503050406030204" pitchFamily="18" charset="0"/>
                        </a:rPr>
                        <m:t>𝑋</m:t>
                      </m:r>
                    </m:oMath>
                  </m:oMathPara>
                </a14:m>
                <a:endParaRPr lang="en-IN" dirty="0"/>
              </a:p>
            </p:txBody>
          </p:sp>
        </mc:Choice>
        <mc:Fallback xmlns="">
          <p:sp>
            <p:nvSpPr>
              <p:cNvPr id="4" name="TextBox 3">
                <a:extLst>
                  <a:ext uri="{FF2B5EF4-FFF2-40B4-BE49-F238E27FC236}">
                    <a16:creationId xmlns:a16="http://schemas.microsoft.com/office/drawing/2014/main" id="{F55ACBD2-3A45-4844-A6B4-8E3353460B0B}"/>
                  </a:ext>
                </a:extLst>
              </p:cNvPr>
              <p:cNvSpPr txBox="1">
                <a:spLocks noRot="1" noChangeAspect="1" noMove="1" noResize="1" noEditPoints="1" noAdjustHandles="1" noChangeArrowheads="1" noChangeShapeType="1" noTextEdit="1"/>
              </p:cNvSpPr>
              <p:nvPr/>
            </p:nvSpPr>
            <p:spPr>
              <a:xfrm>
                <a:off x="7059373" y="718337"/>
                <a:ext cx="754455" cy="830997"/>
              </a:xfrm>
              <a:prstGeom prst="rect">
                <a:avLst/>
              </a:prstGeom>
              <a:blipFill>
                <a:blip r:embed="rId3"/>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A95D7CD2-70A2-4645-8DD4-581A5D28F68E}"/>
                  </a:ext>
                </a:extLst>
              </p:cNvPr>
              <p:cNvSpPr txBox="1"/>
              <p:nvPr/>
            </p:nvSpPr>
            <p:spPr>
              <a:xfrm>
                <a:off x="10778971" y="698395"/>
                <a:ext cx="754455" cy="85093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4800" b="0" i="1" smtClean="0">
                              <a:latin typeface="Cambria Math" panose="02040503050406030204" pitchFamily="18" charset="0"/>
                            </a:rPr>
                          </m:ctrlPr>
                        </m:accPr>
                        <m:e>
                          <m:r>
                            <a:rPr lang="en-US" sz="4800" b="0" i="1" smtClean="0">
                              <a:latin typeface="Cambria Math" panose="02040503050406030204" pitchFamily="18" charset="0"/>
                            </a:rPr>
                            <m:t>𝑋</m:t>
                          </m:r>
                        </m:e>
                      </m:acc>
                    </m:oMath>
                  </m:oMathPara>
                </a14:m>
                <a:endParaRPr lang="en-IN" dirty="0"/>
              </a:p>
            </p:txBody>
          </p:sp>
        </mc:Choice>
        <mc:Fallback xmlns="">
          <p:sp>
            <p:nvSpPr>
              <p:cNvPr id="6" name="TextBox 5">
                <a:extLst>
                  <a:ext uri="{FF2B5EF4-FFF2-40B4-BE49-F238E27FC236}">
                    <a16:creationId xmlns:a16="http://schemas.microsoft.com/office/drawing/2014/main" id="{A95D7CD2-70A2-4645-8DD4-581A5D28F68E}"/>
                  </a:ext>
                </a:extLst>
              </p:cNvPr>
              <p:cNvSpPr txBox="1">
                <a:spLocks noRot="1" noChangeAspect="1" noMove="1" noResize="1" noEditPoints="1" noAdjustHandles="1" noChangeArrowheads="1" noChangeShapeType="1" noTextEdit="1"/>
              </p:cNvSpPr>
              <p:nvPr/>
            </p:nvSpPr>
            <p:spPr>
              <a:xfrm>
                <a:off x="10778971" y="698395"/>
                <a:ext cx="754455" cy="850939"/>
              </a:xfrm>
              <a:prstGeom prst="rect">
                <a:avLst/>
              </a:prstGeom>
              <a:blipFill>
                <a:blip r:embed="rId4"/>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99B9E0C-2332-4930-AA4C-893BE6ABEBE3}"/>
                  </a:ext>
                </a:extLst>
              </p:cNvPr>
              <p:cNvSpPr txBox="1"/>
              <p:nvPr/>
            </p:nvSpPr>
            <p:spPr>
              <a:xfrm>
                <a:off x="1284851" y="2965910"/>
                <a:ext cx="10248575" cy="875176"/>
              </a:xfrm>
              <a:prstGeom prst="rect">
                <a:avLst/>
              </a:prstGeom>
              <a:noFill/>
            </p:spPr>
            <p:txBody>
              <a:bodyPr wrap="none" rtlCol="0">
                <a:spAutoFit/>
              </a:bodyPr>
              <a:lstStyle/>
              <a:p>
                <a:r>
                  <a:rPr lang="en-IN" sz="3200" dirty="0"/>
                  <a:t>If the autoencoder is trained well it will have less </a:t>
                </a:r>
                <a14:m>
                  <m:oMath xmlns:m="http://schemas.openxmlformats.org/officeDocument/2006/math">
                    <m:r>
                      <m:rPr>
                        <m:sty m:val="p"/>
                      </m:rPr>
                      <a:rPr lang="en-US" sz="3200" b="0" i="0" smtClean="0">
                        <a:latin typeface="Cambria Math" panose="02040503050406030204" pitchFamily="18" charset="0"/>
                      </a:rPr>
                      <m:t>MSE</m:t>
                    </m:r>
                    <m:r>
                      <a:rPr lang="en-US" sz="3200" b="0" i="0" smtClean="0">
                        <a:latin typeface="Cambria Math" panose="02040503050406030204" pitchFamily="18" charset="0"/>
                      </a:rPr>
                      <m:t>(</m:t>
                    </m:r>
                    <m:r>
                      <a:rPr lang="en-US" sz="3200" b="0" i="1" smtClean="0">
                        <a:latin typeface="Cambria Math" panose="02040503050406030204" pitchFamily="18" charset="0"/>
                      </a:rPr>
                      <m:t>𝑋</m:t>
                    </m:r>
                    <m:r>
                      <a:rPr lang="en-US" sz="3200" b="0" i="1" smtClean="0">
                        <a:latin typeface="Cambria Math" panose="02040503050406030204" pitchFamily="18" charset="0"/>
                      </a:rPr>
                      <m:t>,</m:t>
                    </m:r>
                    <m:acc>
                      <m:accPr>
                        <m:chr m:val="̂"/>
                        <m:ctrlPr>
                          <a:rPr lang="en-US" sz="3200" i="1">
                            <a:latin typeface="Cambria Math" panose="02040503050406030204" pitchFamily="18" charset="0"/>
                          </a:rPr>
                        </m:ctrlPr>
                      </m:accPr>
                      <m:e>
                        <m:r>
                          <a:rPr lang="en-US" sz="3200" i="1">
                            <a:latin typeface="Cambria Math" panose="02040503050406030204" pitchFamily="18" charset="0"/>
                          </a:rPr>
                          <m:t>𝑋</m:t>
                        </m:r>
                      </m:e>
                    </m:acc>
                    <m:r>
                      <a:rPr lang="en-US" sz="3200" b="0" i="0" smtClean="0">
                        <a:latin typeface="Cambria Math" panose="02040503050406030204" pitchFamily="18" charset="0"/>
                      </a:rPr>
                      <m:t>)</m:t>
                    </m:r>
                  </m:oMath>
                </a14:m>
                <a:endParaRPr lang="en-IN" sz="3200" dirty="0"/>
              </a:p>
              <a:p>
                <a:endParaRPr lang="en-IN" dirty="0"/>
              </a:p>
            </p:txBody>
          </p:sp>
        </mc:Choice>
        <mc:Fallback xmlns="">
          <p:sp>
            <p:nvSpPr>
              <p:cNvPr id="3" name="TextBox 2">
                <a:extLst>
                  <a:ext uri="{FF2B5EF4-FFF2-40B4-BE49-F238E27FC236}">
                    <a16:creationId xmlns:a16="http://schemas.microsoft.com/office/drawing/2014/main" id="{A99B9E0C-2332-4930-AA4C-893BE6ABEBE3}"/>
                  </a:ext>
                </a:extLst>
              </p:cNvPr>
              <p:cNvSpPr txBox="1">
                <a:spLocks noRot="1" noChangeAspect="1" noMove="1" noResize="1" noEditPoints="1" noAdjustHandles="1" noChangeArrowheads="1" noChangeShapeType="1" noTextEdit="1"/>
              </p:cNvSpPr>
              <p:nvPr/>
            </p:nvSpPr>
            <p:spPr>
              <a:xfrm>
                <a:off x="1284851" y="2965910"/>
                <a:ext cx="10248575" cy="875176"/>
              </a:xfrm>
              <a:prstGeom prst="rect">
                <a:avLst/>
              </a:prstGeom>
              <a:blipFill>
                <a:blip r:embed="rId5"/>
                <a:stretch>
                  <a:fillRect l="-1547" t="-7692"/>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B277EF81-1066-44BC-B004-D486CB2BC284}"/>
                  </a:ext>
                </a:extLst>
              </p:cNvPr>
              <p:cNvSpPr txBox="1"/>
              <p:nvPr/>
            </p:nvSpPr>
            <p:spPr>
              <a:xfrm>
                <a:off x="1467729" y="2328299"/>
                <a:ext cx="5675015" cy="875176"/>
              </a:xfrm>
              <a:prstGeom prst="rect">
                <a:avLst/>
              </a:prstGeom>
              <a:noFill/>
            </p:spPr>
            <p:txBody>
              <a:bodyPr wrap="none" rtlCol="0">
                <a:spAutoFit/>
              </a:bodyPr>
              <a:lstStyle/>
              <a:p>
                <a:r>
                  <a:rPr lang="en-US" sz="3200" b="0" dirty="0" err="1"/>
                  <a:t>reconstructionLoss</a:t>
                </a:r>
                <a:r>
                  <a:rPr lang="en-US" sz="3200" b="0" dirty="0"/>
                  <a:t> = </a:t>
                </a:r>
                <a14:m>
                  <m:oMath xmlns:m="http://schemas.openxmlformats.org/officeDocument/2006/math">
                    <m:r>
                      <m:rPr>
                        <m:sty m:val="p"/>
                      </m:rPr>
                      <a:rPr lang="en-US" sz="3200" b="0" i="0" smtClean="0">
                        <a:latin typeface="Cambria Math" panose="02040503050406030204" pitchFamily="18" charset="0"/>
                      </a:rPr>
                      <m:t>MSE</m:t>
                    </m:r>
                    <m:r>
                      <a:rPr lang="en-US" sz="3200" b="0" i="0" smtClean="0">
                        <a:latin typeface="Cambria Math" panose="02040503050406030204" pitchFamily="18" charset="0"/>
                      </a:rPr>
                      <m:t>(</m:t>
                    </m:r>
                    <m:r>
                      <a:rPr lang="en-US" sz="3200" b="0" i="1" smtClean="0">
                        <a:latin typeface="Cambria Math" panose="02040503050406030204" pitchFamily="18" charset="0"/>
                      </a:rPr>
                      <m:t>𝑋</m:t>
                    </m:r>
                    <m:r>
                      <a:rPr lang="en-US" sz="3200" b="0" i="1" smtClean="0">
                        <a:latin typeface="Cambria Math" panose="02040503050406030204" pitchFamily="18" charset="0"/>
                      </a:rPr>
                      <m:t>,</m:t>
                    </m:r>
                    <m:acc>
                      <m:accPr>
                        <m:chr m:val="̂"/>
                        <m:ctrlPr>
                          <a:rPr lang="en-US" sz="3200" i="1">
                            <a:latin typeface="Cambria Math" panose="02040503050406030204" pitchFamily="18" charset="0"/>
                          </a:rPr>
                        </m:ctrlPr>
                      </m:accPr>
                      <m:e>
                        <m:r>
                          <a:rPr lang="en-US" sz="3200" i="1">
                            <a:latin typeface="Cambria Math" panose="02040503050406030204" pitchFamily="18" charset="0"/>
                          </a:rPr>
                          <m:t>𝑋</m:t>
                        </m:r>
                      </m:e>
                    </m:acc>
                    <m:r>
                      <a:rPr lang="en-US" sz="3200" b="0" i="0" smtClean="0">
                        <a:latin typeface="Cambria Math" panose="02040503050406030204" pitchFamily="18" charset="0"/>
                      </a:rPr>
                      <m:t>)</m:t>
                    </m:r>
                  </m:oMath>
                </a14:m>
                <a:endParaRPr lang="en-IN" sz="3200" dirty="0"/>
              </a:p>
              <a:p>
                <a:endParaRPr lang="en-IN" dirty="0"/>
              </a:p>
            </p:txBody>
          </p:sp>
        </mc:Choice>
        <mc:Fallback xmlns="">
          <p:sp>
            <p:nvSpPr>
              <p:cNvPr id="9" name="TextBox 8">
                <a:extLst>
                  <a:ext uri="{FF2B5EF4-FFF2-40B4-BE49-F238E27FC236}">
                    <a16:creationId xmlns:a16="http://schemas.microsoft.com/office/drawing/2014/main" id="{B277EF81-1066-44BC-B004-D486CB2BC284}"/>
                  </a:ext>
                </a:extLst>
              </p:cNvPr>
              <p:cNvSpPr txBox="1">
                <a:spLocks noRot="1" noChangeAspect="1" noMove="1" noResize="1" noEditPoints="1" noAdjustHandles="1" noChangeArrowheads="1" noChangeShapeType="1" noTextEdit="1"/>
              </p:cNvSpPr>
              <p:nvPr/>
            </p:nvSpPr>
            <p:spPr>
              <a:xfrm>
                <a:off x="1467729" y="2328299"/>
                <a:ext cx="5675015" cy="875176"/>
              </a:xfrm>
              <a:prstGeom prst="rect">
                <a:avLst/>
              </a:prstGeom>
              <a:blipFill>
                <a:blip r:embed="rId6"/>
                <a:stretch>
                  <a:fillRect l="-2793" t="-7639"/>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83D2BD9-42FC-437C-A78F-5B3DAF29461F}"/>
                  </a:ext>
                </a:extLst>
              </p:cNvPr>
              <p:cNvSpPr txBox="1"/>
              <p:nvPr/>
            </p:nvSpPr>
            <p:spPr>
              <a:xfrm>
                <a:off x="1284851" y="4820074"/>
                <a:ext cx="9772162" cy="1417824"/>
              </a:xfrm>
              <a:prstGeom prst="rect">
                <a:avLst/>
              </a:prstGeom>
              <a:noFill/>
            </p:spPr>
            <p:txBody>
              <a:bodyPr wrap="none" rtlCol="0">
                <a:spAutoFit/>
              </a:bodyPr>
              <a:lstStyle/>
              <a:p>
                <a:r>
                  <a:rPr lang="en-IN" sz="3200" dirty="0"/>
                  <a:t>For anomaly data, which the autoencoder has not seen….</a:t>
                </a:r>
              </a:p>
              <a:p>
                <a14:m>
                  <m:oMath xmlns:m="http://schemas.openxmlformats.org/officeDocument/2006/math">
                    <m:r>
                      <m:rPr>
                        <m:sty m:val="p"/>
                      </m:rPr>
                      <a:rPr lang="en-US" sz="3200">
                        <a:solidFill>
                          <a:srgbClr val="FF0000"/>
                        </a:solidFill>
                        <a:latin typeface="Cambria Math" panose="02040503050406030204" pitchFamily="18" charset="0"/>
                      </a:rPr>
                      <m:t>MSE</m:t>
                    </m:r>
                    <m:r>
                      <a:rPr lang="en-US" sz="3200">
                        <a:solidFill>
                          <a:srgbClr val="FF0000"/>
                        </a:solidFill>
                        <a:latin typeface="Cambria Math" panose="02040503050406030204" pitchFamily="18" charset="0"/>
                      </a:rPr>
                      <m:t>(</m:t>
                    </m:r>
                    <m:sSub>
                      <m:sSubPr>
                        <m:ctrlPr>
                          <a:rPr lang="en-US" sz="3200" i="1">
                            <a:solidFill>
                              <a:srgbClr val="FF0000"/>
                            </a:solidFill>
                            <a:latin typeface="Cambria Math" panose="02040503050406030204" pitchFamily="18" charset="0"/>
                          </a:rPr>
                        </m:ctrlPr>
                      </m:sSubPr>
                      <m:e>
                        <m:r>
                          <a:rPr lang="en-US" sz="3200" i="1">
                            <a:solidFill>
                              <a:srgbClr val="FF0000"/>
                            </a:solidFill>
                            <a:latin typeface="Cambria Math" panose="02040503050406030204" pitchFamily="18" charset="0"/>
                          </a:rPr>
                          <m:t>𝑋</m:t>
                        </m:r>
                      </m:e>
                      <m:sub>
                        <m:r>
                          <a:rPr lang="en-US" sz="3200" i="1">
                            <a:solidFill>
                              <a:srgbClr val="FF0000"/>
                            </a:solidFill>
                            <a:latin typeface="Cambria Math" panose="02040503050406030204" pitchFamily="18" charset="0"/>
                          </a:rPr>
                          <m:t>𝑎𝑛𝑜𝑚𝑎𝑙𝑦</m:t>
                        </m:r>
                      </m:sub>
                    </m:sSub>
                    <m:r>
                      <a:rPr lang="en-US" sz="3200" i="1">
                        <a:solidFill>
                          <a:srgbClr val="FF0000"/>
                        </a:solidFill>
                        <a:latin typeface="Cambria Math" panose="02040503050406030204" pitchFamily="18" charset="0"/>
                      </a:rPr>
                      <m:t>,</m:t>
                    </m:r>
                    <m:sSub>
                      <m:sSubPr>
                        <m:ctrlPr>
                          <a:rPr lang="en-US" sz="3200" i="1">
                            <a:solidFill>
                              <a:srgbClr val="FF0000"/>
                            </a:solidFill>
                            <a:latin typeface="Cambria Math" panose="02040503050406030204" pitchFamily="18" charset="0"/>
                          </a:rPr>
                        </m:ctrlPr>
                      </m:sSubPr>
                      <m:e>
                        <m:acc>
                          <m:accPr>
                            <m:chr m:val="̂"/>
                            <m:ctrlPr>
                              <a:rPr lang="en-US" sz="3200" i="1">
                                <a:solidFill>
                                  <a:srgbClr val="FF0000"/>
                                </a:solidFill>
                                <a:latin typeface="Cambria Math" panose="02040503050406030204" pitchFamily="18" charset="0"/>
                              </a:rPr>
                            </m:ctrlPr>
                          </m:accPr>
                          <m:e>
                            <m:r>
                              <a:rPr lang="en-US" sz="3200" i="1">
                                <a:solidFill>
                                  <a:srgbClr val="FF0000"/>
                                </a:solidFill>
                                <a:latin typeface="Cambria Math" panose="02040503050406030204" pitchFamily="18" charset="0"/>
                              </a:rPr>
                              <m:t>𝑋</m:t>
                            </m:r>
                          </m:e>
                        </m:acc>
                      </m:e>
                      <m:sub>
                        <m:r>
                          <a:rPr lang="en-US" sz="3200" i="1">
                            <a:solidFill>
                              <a:srgbClr val="FF0000"/>
                            </a:solidFill>
                            <a:latin typeface="Cambria Math" panose="02040503050406030204" pitchFamily="18" charset="0"/>
                          </a:rPr>
                          <m:t>𝑎𝑛𝑜𝑚𝑎𝑙𝑦</m:t>
                        </m:r>
                      </m:sub>
                    </m:sSub>
                    <m:r>
                      <a:rPr lang="en-US" sz="3200">
                        <a:solidFill>
                          <a:srgbClr val="FF0000"/>
                        </a:solidFill>
                        <a:latin typeface="Cambria Math" panose="02040503050406030204" pitchFamily="18" charset="0"/>
                      </a:rPr>
                      <m:t>)</m:t>
                    </m:r>
                  </m:oMath>
                </a14:m>
                <a:r>
                  <a:rPr lang="en-IN" sz="3200" dirty="0">
                    <a:solidFill>
                      <a:srgbClr val="FF0000"/>
                    </a:solidFill>
                  </a:rPr>
                  <a:t> </a:t>
                </a:r>
                <a:r>
                  <a:rPr lang="en-IN" sz="3200" dirty="0"/>
                  <a:t>will be very high</a:t>
                </a:r>
              </a:p>
              <a:p>
                <a:endParaRPr lang="en-IN" dirty="0"/>
              </a:p>
            </p:txBody>
          </p:sp>
        </mc:Choice>
        <mc:Fallback xmlns="">
          <p:sp>
            <p:nvSpPr>
              <p:cNvPr id="10" name="TextBox 9">
                <a:extLst>
                  <a:ext uri="{FF2B5EF4-FFF2-40B4-BE49-F238E27FC236}">
                    <a16:creationId xmlns:a16="http://schemas.microsoft.com/office/drawing/2014/main" id="{183D2BD9-42FC-437C-A78F-5B3DAF29461F}"/>
                  </a:ext>
                </a:extLst>
              </p:cNvPr>
              <p:cNvSpPr txBox="1">
                <a:spLocks noRot="1" noChangeAspect="1" noMove="1" noResize="1" noEditPoints="1" noAdjustHandles="1" noChangeArrowheads="1" noChangeShapeType="1" noTextEdit="1"/>
              </p:cNvSpPr>
              <p:nvPr/>
            </p:nvSpPr>
            <p:spPr>
              <a:xfrm>
                <a:off x="1284851" y="4820074"/>
                <a:ext cx="9772162" cy="1417824"/>
              </a:xfrm>
              <a:prstGeom prst="rect">
                <a:avLst/>
              </a:prstGeom>
              <a:blipFill>
                <a:blip r:embed="rId7"/>
                <a:stretch>
                  <a:fillRect l="-1622" t="-5603" r="-686"/>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74A2FFCC-5786-42A1-8212-C41C6671AF81}"/>
                  </a:ext>
                </a:extLst>
              </p:cNvPr>
              <p:cNvSpPr txBox="1"/>
              <p:nvPr/>
            </p:nvSpPr>
            <p:spPr>
              <a:xfrm>
                <a:off x="1467729" y="4182463"/>
                <a:ext cx="8309454" cy="925382"/>
              </a:xfrm>
              <a:prstGeom prst="rect">
                <a:avLst/>
              </a:prstGeom>
              <a:noFill/>
            </p:spPr>
            <p:txBody>
              <a:bodyPr wrap="none" rtlCol="0">
                <a:spAutoFit/>
              </a:bodyPr>
              <a:lstStyle/>
              <a:p>
                <a:r>
                  <a:rPr lang="en-US" sz="3200" b="0" dirty="0">
                    <a:solidFill>
                      <a:srgbClr val="FF0000"/>
                    </a:solidFill>
                  </a:rPr>
                  <a:t>reconstructionLoss = </a:t>
                </a:r>
                <a14:m>
                  <m:oMath xmlns:m="http://schemas.openxmlformats.org/officeDocument/2006/math">
                    <m:r>
                      <m:rPr>
                        <m:sty m:val="p"/>
                      </m:rPr>
                      <a:rPr lang="en-US" sz="3200" b="0" i="0" smtClean="0">
                        <a:solidFill>
                          <a:srgbClr val="FF0000"/>
                        </a:solidFill>
                        <a:latin typeface="Cambria Math" panose="02040503050406030204" pitchFamily="18" charset="0"/>
                      </a:rPr>
                      <m:t>MSE</m:t>
                    </m:r>
                    <m:r>
                      <a:rPr lang="en-US" sz="3200" b="0" i="0" smtClean="0">
                        <a:solidFill>
                          <a:srgbClr val="FF0000"/>
                        </a:solidFill>
                        <a:latin typeface="Cambria Math" panose="02040503050406030204" pitchFamily="18" charset="0"/>
                      </a:rPr>
                      <m:t>(</m:t>
                    </m:r>
                    <m:sSub>
                      <m:sSubPr>
                        <m:ctrlPr>
                          <a:rPr lang="en-US" sz="3200" b="0" i="1" smtClean="0">
                            <a:solidFill>
                              <a:srgbClr val="FF0000"/>
                            </a:solidFill>
                            <a:latin typeface="Cambria Math" panose="02040503050406030204" pitchFamily="18" charset="0"/>
                          </a:rPr>
                        </m:ctrlPr>
                      </m:sSubPr>
                      <m:e>
                        <m:r>
                          <a:rPr lang="en-US" sz="3200" b="0" i="1" smtClean="0">
                            <a:solidFill>
                              <a:srgbClr val="FF0000"/>
                            </a:solidFill>
                            <a:latin typeface="Cambria Math" panose="02040503050406030204" pitchFamily="18" charset="0"/>
                          </a:rPr>
                          <m:t>𝑋</m:t>
                        </m:r>
                      </m:e>
                      <m:sub>
                        <m:r>
                          <a:rPr lang="en-US" sz="3200" b="0" i="1" smtClean="0">
                            <a:solidFill>
                              <a:srgbClr val="FF0000"/>
                            </a:solidFill>
                            <a:latin typeface="Cambria Math" panose="02040503050406030204" pitchFamily="18" charset="0"/>
                          </a:rPr>
                          <m:t>𝑎𝑛𝑜𝑚𝑎𝑙𝑦</m:t>
                        </m:r>
                      </m:sub>
                    </m:sSub>
                    <m:r>
                      <a:rPr lang="en-US" sz="3200" b="0" i="1" smtClean="0">
                        <a:solidFill>
                          <a:srgbClr val="FF0000"/>
                        </a:solidFill>
                        <a:latin typeface="Cambria Math" panose="02040503050406030204" pitchFamily="18" charset="0"/>
                      </a:rPr>
                      <m:t>,</m:t>
                    </m:r>
                    <m:sSub>
                      <m:sSubPr>
                        <m:ctrlPr>
                          <a:rPr lang="en-US" sz="3200" b="0" i="1" smtClean="0">
                            <a:solidFill>
                              <a:srgbClr val="FF0000"/>
                            </a:solidFill>
                            <a:latin typeface="Cambria Math" panose="02040503050406030204" pitchFamily="18" charset="0"/>
                          </a:rPr>
                        </m:ctrlPr>
                      </m:sSubPr>
                      <m:e>
                        <m:acc>
                          <m:accPr>
                            <m:chr m:val="̂"/>
                            <m:ctrlPr>
                              <a:rPr lang="en-US" sz="3200" i="1">
                                <a:solidFill>
                                  <a:srgbClr val="FF0000"/>
                                </a:solidFill>
                                <a:latin typeface="Cambria Math" panose="02040503050406030204" pitchFamily="18" charset="0"/>
                              </a:rPr>
                            </m:ctrlPr>
                          </m:accPr>
                          <m:e>
                            <m:r>
                              <a:rPr lang="en-US" sz="3200" i="1">
                                <a:solidFill>
                                  <a:srgbClr val="FF0000"/>
                                </a:solidFill>
                                <a:latin typeface="Cambria Math" panose="02040503050406030204" pitchFamily="18" charset="0"/>
                              </a:rPr>
                              <m:t>𝑋</m:t>
                            </m:r>
                          </m:e>
                        </m:acc>
                      </m:e>
                      <m:sub>
                        <m:r>
                          <a:rPr lang="en-US" sz="3200" b="0" i="1" smtClean="0">
                            <a:solidFill>
                              <a:srgbClr val="FF0000"/>
                            </a:solidFill>
                            <a:latin typeface="Cambria Math" panose="02040503050406030204" pitchFamily="18" charset="0"/>
                          </a:rPr>
                          <m:t>𝑎𝑛𝑜𝑚𝑎𝑙𝑦</m:t>
                        </m:r>
                      </m:sub>
                    </m:sSub>
                    <m:r>
                      <a:rPr lang="en-US" sz="3200" b="0" i="0" smtClean="0">
                        <a:solidFill>
                          <a:srgbClr val="FF0000"/>
                        </a:solidFill>
                        <a:latin typeface="Cambria Math" panose="02040503050406030204" pitchFamily="18" charset="0"/>
                      </a:rPr>
                      <m:t>)</m:t>
                    </m:r>
                  </m:oMath>
                </a14:m>
                <a:endParaRPr lang="en-IN" sz="3200" dirty="0">
                  <a:solidFill>
                    <a:srgbClr val="FF0000"/>
                  </a:solidFill>
                </a:endParaRPr>
              </a:p>
              <a:p>
                <a:endParaRPr lang="en-IN" dirty="0"/>
              </a:p>
            </p:txBody>
          </p:sp>
        </mc:Choice>
        <mc:Fallback xmlns="">
          <p:sp>
            <p:nvSpPr>
              <p:cNvPr id="11" name="TextBox 10">
                <a:extLst>
                  <a:ext uri="{FF2B5EF4-FFF2-40B4-BE49-F238E27FC236}">
                    <a16:creationId xmlns:a16="http://schemas.microsoft.com/office/drawing/2014/main" id="{74A2FFCC-5786-42A1-8212-C41C6671AF81}"/>
                  </a:ext>
                </a:extLst>
              </p:cNvPr>
              <p:cNvSpPr txBox="1">
                <a:spLocks noRot="1" noChangeAspect="1" noMove="1" noResize="1" noEditPoints="1" noAdjustHandles="1" noChangeArrowheads="1" noChangeShapeType="1" noTextEdit="1"/>
              </p:cNvSpPr>
              <p:nvPr/>
            </p:nvSpPr>
            <p:spPr>
              <a:xfrm>
                <a:off x="1467729" y="4182463"/>
                <a:ext cx="8309454" cy="925382"/>
              </a:xfrm>
              <a:prstGeom prst="rect">
                <a:avLst/>
              </a:prstGeom>
              <a:blipFill>
                <a:blip r:embed="rId8"/>
                <a:stretch>
                  <a:fillRect l="-1908" t="-6579"/>
                </a:stretch>
              </a:blipFill>
            </p:spPr>
            <p:txBody>
              <a:bodyPr/>
              <a:lstStyle/>
              <a:p>
                <a:r>
                  <a:rPr lang="en-IN">
                    <a:noFill/>
                  </a:rPr>
                  <a:t> </a:t>
                </a:r>
              </a:p>
            </p:txBody>
          </p:sp>
        </mc:Fallback>
      </mc:AlternateContent>
    </p:spTree>
    <p:extLst>
      <p:ext uri="{BB962C8B-B14F-4D97-AF65-F5344CB8AC3E}">
        <p14:creationId xmlns:p14="http://schemas.microsoft.com/office/powerpoint/2010/main" val="2696600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E579AF3-8B5A-492E-9C10-605F0B425C9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428"/>
            <a:ext cx="12190476" cy="6857142"/>
          </a:xfrm>
          <a:prstGeom prst="rect">
            <a:avLst/>
          </a:prstGeom>
        </p:spPr>
      </p:pic>
    </p:spTree>
    <p:extLst>
      <p:ext uri="{BB962C8B-B14F-4D97-AF65-F5344CB8AC3E}">
        <p14:creationId xmlns:p14="http://schemas.microsoft.com/office/powerpoint/2010/main" val="5304484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6E5931-5184-4B82-A391-CC61DA4C4C03}"/>
              </a:ext>
            </a:extLst>
          </p:cNvPr>
          <p:cNvSpPr>
            <a:spLocks noGrp="1"/>
          </p:cNvSpPr>
          <p:nvPr>
            <p:ph type="ctrTitle"/>
          </p:nvPr>
        </p:nvSpPr>
        <p:spPr>
          <a:xfrm>
            <a:off x="625875" y="169247"/>
            <a:ext cx="10940249" cy="1395766"/>
          </a:xfrm>
        </p:spPr>
        <p:txBody>
          <a:bodyPr anchor="t"/>
          <a:lstStyle/>
          <a:p>
            <a:r>
              <a:rPr lang="en-IN" dirty="0"/>
              <a:t>Tennessee Eastman Process (TEP)</a:t>
            </a:r>
          </a:p>
        </p:txBody>
      </p:sp>
      <p:sp>
        <p:nvSpPr>
          <p:cNvPr id="3" name="Subtitle 2">
            <a:extLst>
              <a:ext uri="{FF2B5EF4-FFF2-40B4-BE49-F238E27FC236}">
                <a16:creationId xmlns:a16="http://schemas.microsoft.com/office/drawing/2014/main" id="{8CC21AD4-6AE4-49B3-A29D-93CC29148E72}"/>
              </a:ext>
            </a:extLst>
          </p:cNvPr>
          <p:cNvSpPr>
            <a:spLocks noGrp="1"/>
          </p:cNvSpPr>
          <p:nvPr>
            <p:ph type="subTitle" idx="1"/>
          </p:nvPr>
        </p:nvSpPr>
        <p:spPr>
          <a:xfrm>
            <a:off x="625875" y="4636363"/>
            <a:ext cx="11074894" cy="1655762"/>
          </a:xfrm>
        </p:spPr>
        <p:txBody>
          <a:bodyPr anchor="ctr">
            <a:normAutofit/>
          </a:bodyPr>
          <a:lstStyle/>
          <a:p>
            <a:pPr algn="just"/>
            <a:r>
              <a:rPr lang="en-US" dirty="0"/>
              <a:t> The Tennessee Eastman Process is a well-known benchmark process used in chemical engineering to evaluate process control and fault detection methods. The goal of fault detection is to identify when the process is operating abnormally, which can lead to product quality issues, equipment damage, and safety hazards.</a:t>
            </a:r>
            <a:endParaRPr lang="en-IN" dirty="0"/>
          </a:p>
        </p:txBody>
      </p:sp>
      <p:pic>
        <p:nvPicPr>
          <p:cNvPr id="1026" name="Picture 2" descr="Tennessee Eastman Process Simulation Data for Anomaly Detection Evaluation  | by mrunal sawant | Medium">
            <a:extLst>
              <a:ext uri="{FF2B5EF4-FFF2-40B4-BE49-F238E27FC236}">
                <a16:creationId xmlns:a16="http://schemas.microsoft.com/office/drawing/2014/main" id="{841FB067-C6EC-4B9B-8C8F-A6E80032C5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93109" y="1659985"/>
            <a:ext cx="4218743" cy="2654099"/>
          </a:xfrm>
          <a:prstGeom prst="rect">
            <a:avLst/>
          </a:prstGeom>
          <a:noFill/>
          <a:extLst>
            <a:ext uri="{909E8E84-426E-40DD-AFC4-6F175D3DCCD1}">
              <a14:hiddenFill xmlns:a14="http://schemas.microsoft.com/office/drawing/2010/main">
                <a:solidFill>
                  <a:srgbClr val="FFFFFF"/>
                </a:solidFill>
              </a14:hiddenFill>
            </a:ext>
          </a:extLst>
        </p:spPr>
      </p:pic>
      <p:sp>
        <p:nvSpPr>
          <p:cNvPr id="4" name="Arrow: Right 3">
            <a:extLst>
              <a:ext uri="{FF2B5EF4-FFF2-40B4-BE49-F238E27FC236}">
                <a16:creationId xmlns:a16="http://schemas.microsoft.com/office/drawing/2014/main" id="{30C1C039-1C2B-4732-B2E7-C64C886764DA}"/>
              </a:ext>
            </a:extLst>
          </p:cNvPr>
          <p:cNvSpPr/>
          <p:nvPr/>
        </p:nvSpPr>
        <p:spPr>
          <a:xfrm>
            <a:off x="8007658" y="1811045"/>
            <a:ext cx="861134" cy="541538"/>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C9A1D695-F7C4-4F71-981D-57D2AFFD9566}"/>
                  </a:ext>
                </a:extLst>
              </p:cNvPr>
              <p:cNvSpPr txBox="1"/>
              <p:nvPr/>
            </p:nvSpPr>
            <p:spPr>
              <a:xfrm>
                <a:off x="9144000" y="1811045"/>
                <a:ext cx="65768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IN" sz="2400" i="1" dirty="0" smtClean="0">
                              <a:latin typeface="Cambria Math" panose="02040503050406030204" pitchFamily="18" charset="0"/>
                            </a:rPr>
                          </m:ctrlPr>
                        </m:sSubPr>
                        <m:e>
                          <m:r>
                            <a:rPr lang="en-IN" sz="2400" i="1" dirty="0" smtClean="0">
                              <a:latin typeface="Cambria Math" panose="02040503050406030204" pitchFamily="18" charset="0"/>
                            </a:rPr>
                            <m:t>𝑋</m:t>
                          </m:r>
                        </m:e>
                        <m:sub>
                          <m:r>
                            <a:rPr lang="en-IN" sz="2400" i="1" dirty="0" smtClean="0">
                              <a:latin typeface="Cambria Math" panose="02040503050406030204" pitchFamily="18" charset="0"/>
                            </a:rPr>
                            <m:t>1</m:t>
                          </m:r>
                        </m:sub>
                      </m:sSub>
                      <m:r>
                        <a:rPr lang="en-US" sz="2400" b="0" i="1" dirty="0" smtClean="0">
                          <a:latin typeface="Cambria Math" panose="02040503050406030204" pitchFamily="18" charset="0"/>
                        </a:rPr>
                        <m:t> </m:t>
                      </m:r>
                    </m:oMath>
                  </m:oMathPara>
                </a14:m>
                <a:endParaRPr lang="en-IN" sz="2400" dirty="0"/>
              </a:p>
            </p:txBody>
          </p:sp>
        </mc:Choice>
        <mc:Fallback xmlns="">
          <p:sp>
            <p:nvSpPr>
              <p:cNvPr id="5" name="TextBox 4">
                <a:extLst>
                  <a:ext uri="{FF2B5EF4-FFF2-40B4-BE49-F238E27FC236}">
                    <a16:creationId xmlns:a16="http://schemas.microsoft.com/office/drawing/2014/main" id="{C9A1D695-F7C4-4F71-981D-57D2AFFD9566}"/>
                  </a:ext>
                </a:extLst>
              </p:cNvPr>
              <p:cNvSpPr txBox="1">
                <a:spLocks noRot="1" noChangeAspect="1" noMove="1" noResize="1" noEditPoints="1" noAdjustHandles="1" noChangeArrowheads="1" noChangeShapeType="1" noTextEdit="1"/>
              </p:cNvSpPr>
              <p:nvPr/>
            </p:nvSpPr>
            <p:spPr>
              <a:xfrm>
                <a:off x="9144000" y="1811045"/>
                <a:ext cx="657681" cy="461665"/>
              </a:xfrm>
              <a:prstGeom prst="rect">
                <a:avLst/>
              </a:prstGeom>
              <a:blipFill>
                <a:blip r:embed="rId3"/>
                <a:stretch>
                  <a:fillRect b="-2632"/>
                </a:stretch>
              </a:blipFill>
            </p:spPr>
            <p:txBody>
              <a:bodyPr/>
              <a:lstStyle/>
              <a:p>
                <a:r>
                  <a:rPr lang="en-IN">
                    <a:noFill/>
                  </a:rPr>
                  <a:t> </a:t>
                </a:r>
              </a:p>
            </p:txBody>
          </p:sp>
        </mc:Fallback>
      </mc:AlternateContent>
      <p:sp>
        <p:nvSpPr>
          <p:cNvPr id="7" name="Arrow: Right 6">
            <a:extLst>
              <a:ext uri="{FF2B5EF4-FFF2-40B4-BE49-F238E27FC236}">
                <a16:creationId xmlns:a16="http://schemas.microsoft.com/office/drawing/2014/main" id="{25BD50B5-0808-4AE2-8759-CD0B940F7962}"/>
              </a:ext>
            </a:extLst>
          </p:cNvPr>
          <p:cNvSpPr/>
          <p:nvPr/>
        </p:nvSpPr>
        <p:spPr>
          <a:xfrm>
            <a:off x="8007658" y="2436134"/>
            <a:ext cx="861134" cy="541538"/>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D2DB0974-DFCE-461F-B0A9-7994E37A9A48}"/>
                  </a:ext>
                </a:extLst>
              </p:cNvPr>
              <p:cNvSpPr txBox="1"/>
              <p:nvPr/>
            </p:nvSpPr>
            <p:spPr>
              <a:xfrm>
                <a:off x="9144000" y="2436134"/>
                <a:ext cx="664797"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IN" sz="2400" i="1" dirty="0" smtClean="0">
                              <a:latin typeface="Cambria Math" panose="02040503050406030204" pitchFamily="18" charset="0"/>
                            </a:rPr>
                          </m:ctrlPr>
                        </m:sSubPr>
                        <m:e>
                          <m:r>
                            <a:rPr lang="en-IN" sz="2400" i="1" dirty="0" smtClean="0">
                              <a:latin typeface="Cambria Math" panose="02040503050406030204" pitchFamily="18" charset="0"/>
                            </a:rPr>
                            <m:t>𝑋</m:t>
                          </m:r>
                        </m:e>
                        <m:sub>
                          <m:r>
                            <a:rPr lang="en-US" sz="2400" b="0" i="1" dirty="0" smtClean="0">
                              <a:latin typeface="Cambria Math" panose="02040503050406030204" pitchFamily="18" charset="0"/>
                            </a:rPr>
                            <m:t>2</m:t>
                          </m:r>
                        </m:sub>
                      </m:sSub>
                      <m:r>
                        <a:rPr lang="en-US" sz="2400" b="0" i="1" dirty="0" smtClean="0">
                          <a:latin typeface="Cambria Math" panose="02040503050406030204" pitchFamily="18" charset="0"/>
                        </a:rPr>
                        <m:t> </m:t>
                      </m:r>
                    </m:oMath>
                  </m:oMathPara>
                </a14:m>
                <a:endParaRPr lang="en-IN" sz="2400" dirty="0"/>
              </a:p>
            </p:txBody>
          </p:sp>
        </mc:Choice>
        <mc:Fallback xmlns="">
          <p:sp>
            <p:nvSpPr>
              <p:cNvPr id="8" name="TextBox 7">
                <a:extLst>
                  <a:ext uri="{FF2B5EF4-FFF2-40B4-BE49-F238E27FC236}">
                    <a16:creationId xmlns:a16="http://schemas.microsoft.com/office/drawing/2014/main" id="{D2DB0974-DFCE-461F-B0A9-7994E37A9A48}"/>
                  </a:ext>
                </a:extLst>
              </p:cNvPr>
              <p:cNvSpPr txBox="1">
                <a:spLocks noRot="1" noChangeAspect="1" noMove="1" noResize="1" noEditPoints="1" noAdjustHandles="1" noChangeArrowheads="1" noChangeShapeType="1" noTextEdit="1"/>
              </p:cNvSpPr>
              <p:nvPr/>
            </p:nvSpPr>
            <p:spPr>
              <a:xfrm>
                <a:off x="9144000" y="2436134"/>
                <a:ext cx="664797" cy="461665"/>
              </a:xfrm>
              <a:prstGeom prst="rect">
                <a:avLst/>
              </a:prstGeom>
              <a:blipFill>
                <a:blip r:embed="rId4"/>
                <a:stretch>
                  <a:fillRect b="-2667"/>
                </a:stretch>
              </a:blipFill>
            </p:spPr>
            <p:txBody>
              <a:bodyPr/>
              <a:lstStyle/>
              <a:p>
                <a:r>
                  <a:rPr lang="en-IN">
                    <a:noFill/>
                  </a:rPr>
                  <a:t> </a:t>
                </a:r>
              </a:p>
            </p:txBody>
          </p:sp>
        </mc:Fallback>
      </mc:AlternateContent>
      <p:sp>
        <p:nvSpPr>
          <p:cNvPr id="9" name="Arrow: Right 8">
            <a:extLst>
              <a:ext uri="{FF2B5EF4-FFF2-40B4-BE49-F238E27FC236}">
                <a16:creationId xmlns:a16="http://schemas.microsoft.com/office/drawing/2014/main" id="{43760625-6917-477F-A9C6-CACC33AB8725}"/>
              </a:ext>
            </a:extLst>
          </p:cNvPr>
          <p:cNvSpPr/>
          <p:nvPr/>
        </p:nvSpPr>
        <p:spPr>
          <a:xfrm>
            <a:off x="8007658" y="3061223"/>
            <a:ext cx="861134" cy="541538"/>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8CE5A97-D1CA-4ADD-9744-6E367CAFF5A6}"/>
                  </a:ext>
                </a:extLst>
              </p:cNvPr>
              <p:cNvSpPr txBox="1"/>
              <p:nvPr/>
            </p:nvSpPr>
            <p:spPr>
              <a:xfrm>
                <a:off x="9144000" y="3061223"/>
                <a:ext cx="500458"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i="1" dirty="0" smtClean="0">
                          <a:latin typeface="Cambria Math" panose="02040503050406030204" pitchFamily="18" charset="0"/>
                        </a:rPr>
                        <m:t>…</m:t>
                      </m:r>
                    </m:oMath>
                  </m:oMathPara>
                </a14:m>
                <a:endParaRPr lang="en-IN" sz="2400" dirty="0"/>
              </a:p>
            </p:txBody>
          </p:sp>
        </mc:Choice>
        <mc:Fallback xmlns="">
          <p:sp>
            <p:nvSpPr>
              <p:cNvPr id="10" name="TextBox 9">
                <a:extLst>
                  <a:ext uri="{FF2B5EF4-FFF2-40B4-BE49-F238E27FC236}">
                    <a16:creationId xmlns:a16="http://schemas.microsoft.com/office/drawing/2014/main" id="{E8CE5A97-D1CA-4ADD-9744-6E367CAFF5A6}"/>
                  </a:ext>
                </a:extLst>
              </p:cNvPr>
              <p:cNvSpPr txBox="1">
                <a:spLocks noRot="1" noChangeAspect="1" noMove="1" noResize="1" noEditPoints="1" noAdjustHandles="1" noChangeArrowheads="1" noChangeShapeType="1" noTextEdit="1"/>
              </p:cNvSpPr>
              <p:nvPr/>
            </p:nvSpPr>
            <p:spPr>
              <a:xfrm>
                <a:off x="9144000" y="3061223"/>
                <a:ext cx="500458" cy="461665"/>
              </a:xfrm>
              <a:prstGeom prst="rect">
                <a:avLst/>
              </a:prstGeom>
              <a:blipFill>
                <a:blip r:embed="rId5"/>
                <a:stretch>
                  <a:fillRect/>
                </a:stretch>
              </a:blipFill>
            </p:spPr>
            <p:txBody>
              <a:bodyPr/>
              <a:lstStyle/>
              <a:p>
                <a:r>
                  <a:rPr lang="en-IN">
                    <a:noFill/>
                  </a:rPr>
                  <a:t> </a:t>
                </a:r>
              </a:p>
            </p:txBody>
          </p:sp>
        </mc:Fallback>
      </mc:AlternateContent>
      <p:sp>
        <p:nvSpPr>
          <p:cNvPr id="11" name="Arrow: Right 10">
            <a:extLst>
              <a:ext uri="{FF2B5EF4-FFF2-40B4-BE49-F238E27FC236}">
                <a16:creationId xmlns:a16="http://schemas.microsoft.com/office/drawing/2014/main" id="{35ACDE49-B3C4-49B9-878B-D00BDE51B331}"/>
              </a:ext>
            </a:extLst>
          </p:cNvPr>
          <p:cNvSpPr/>
          <p:nvPr/>
        </p:nvSpPr>
        <p:spPr>
          <a:xfrm>
            <a:off x="8007658" y="3686312"/>
            <a:ext cx="861134" cy="541538"/>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E64A9451-6A93-4814-A5C7-4C9802852D49}"/>
                  </a:ext>
                </a:extLst>
              </p:cNvPr>
              <p:cNvSpPr txBox="1"/>
              <p:nvPr/>
            </p:nvSpPr>
            <p:spPr>
              <a:xfrm>
                <a:off x="9144000" y="3686312"/>
                <a:ext cx="79464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IN" sz="2400" i="1" dirty="0" smtClean="0">
                              <a:latin typeface="Cambria Math" panose="02040503050406030204" pitchFamily="18" charset="0"/>
                            </a:rPr>
                          </m:ctrlPr>
                        </m:sSubPr>
                        <m:e>
                          <m:r>
                            <a:rPr lang="en-IN" sz="2400" i="1" dirty="0" smtClean="0">
                              <a:latin typeface="Cambria Math" panose="02040503050406030204" pitchFamily="18" charset="0"/>
                            </a:rPr>
                            <m:t>𝑋</m:t>
                          </m:r>
                        </m:e>
                        <m:sub>
                          <m:r>
                            <a:rPr lang="en-US" sz="2400" b="0" i="1" dirty="0" smtClean="0">
                              <a:latin typeface="Cambria Math" panose="02040503050406030204" pitchFamily="18" charset="0"/>
                            </a:rPr>
                            <m:t>55</m:t>
                          </m:r>
                        </m:sub>
                      </m:sSub>
                      <m:r>
                        <a:rPr lang="en-US" sz="2400" b="0" i="1" dirty="0" smtClean="0">
                          <a:latin typeface="Cambria Math" panose="02040503050406030204" pitchFamily="18" charset="0"/>
                        </a:rPr>
                        <m:t> </m:t>
                      </m:r>
                    </m:oMath>
                  </m:oMathPara>
                </a14:m>
                <a:endParaRPr lang="en-IN" sz="2400" dirty="0"/>
              </a:p>
            </p:txBody>
          </p:sp>
        </mc:Choice>
        <mc:Fallback xmlns="">
          <p:sp>
            <p:nvSpPr>
              <p:cNvPr id="12" name="TextBox 11">
                <a:extLst>
                  <a:ext uri="{FF2B5EF4-FFF2-40B4-BE49-F238E27FC236}">
                    <a16:creationId xmlns:a16="http://schemas.microsoft.com/office/drawing/2014/main" id="{E64A9451-6A93-4814-A5C7-4C9802852D49}"/>
                  </a:ext>
                </a:extLst>
              </p:cNvPr>
              <p:cNvSpPr txBox="1">
                <a:spLocks noRot="1" noChangeAspect="1" noMove="1" noResize="1" noEditPoints="1" noAdjustHandles="1" noChangeArrowheads="1" noChangeShapeType="1" noTextEdit="1"/>
              </p:cNvSpPr>
              <p:nvPr/>
            </p:nvSpPr>
            <p:spPr>
              <a:xfrm>
                <a:off x="9144000" y="3686312"/>
                <a:ext cx="794641" cy="461665"/>
              </a:xfrm>
              <a:prstGeom prst="rect">
                <a:avLst/>
              </a:prstGeom>
              <a:blipFill>
                <a:blip r:embed="rId6"/>
                <a:stretch>
                  <a:fillRect b="-4000"/>
                </a:stretch>
              </a:blipFill>
            </p:spPr>
            <p:txBody>
              <a:bodyPr/>
              <a:lstStyle/>
              <a:p>
                <a:r>
                  <a:rPr lang="en-IN">
                    <a:noFill/>
                  </a:rPr>
                  <a:t> </a:t>
                </a:r>
              </a:p>
            </p:txBody>
          </p:sp>
        </mc:Fallback>
      </mc:AlternateContent>
      <p:sp>
        <p:nvSpPr>
          <p:cNvPr id="6" name="Rectangle: Rounded Corners 5">
            <a:extLst>
              <a:ext uri="{FF2B5EF4-FFF2-40B4-BE49-F238E27FC236}">
                <a16:creationId xmlns:a16="http://schemas.microsoft.com/office/drawing/2014/main" id="{87E76FB4-1918-4E3B-8964-37B802199BD7}"/>
              </a:ext>
            </a:extLst>
          </p:cNvPr>
          <p:cNvSpPr/>
          <p:nvPr/>
        </p:nvSpPr>
        <p:spPr>
          <a:xfrm>
            <a:off x="9144000" y="1565013"/>
            <a:ext cx="794641" cy="2873822"/>
          </a:xfrm>
          <a:prstGeom prst="roundRect">
            <a:avLst/>
          </a:prstGeom>
          <a:noFill/>
          <a:ln w="5715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2">
            <a:extLst>
              <a:ext uri="{FF2B5EF4-FFF2-40B4-BE49-F238E27FC236}">
                <a16:creationId xmlns:a16="http://schemas.microsoft.com/office/drawing/2014/main" id="{8FA65FC0-7ABB-41B9-BD7B-274556568F73}"/>
              </a:ext>
            </a:extLst>
          </p:cNvPr>
          <p:cNvSpPr txBox="1"/>
          <p:nvPr/>
        </p:nvSpPr>
        <p:spPr>
          <a:xfrm>
            <a:off x="10084005" y="2639022"/>
            <a:ext cx="1862498" cy="461665"/>
          </a:xfrm>
          <a:prstGeom prst="rect">
            <a:avLst/>
          </a:prstGeom>
          <a:noFill/>
        </p:spPr>
        <p:txBody>
          <a:bodyPr wrap="none" rtlCol="0">
            <a:spAutoFit/>
          </a:bodyPr>
          <a:lstStyle/>
          <a:p>
            <a:r>
              <a:rPr lang="en-IN" sz="2400" dirty="0"/>
              <a:t>Sensor Values</a:t>
            </a:r>
          </a:p>
        </p:txBody>
      </p:sp>
    </p:spTree>
    <p:extLst>
      <p:ext uri="{BB962C8B-B14F-4D97-AF65-F5344CB8AC3E}">
        <p14:creationId xmlns:p14="http://schemas.microsoft.com/office/powerpoint/2010/main" val="11992437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9E245-6BB4-4E3E-BF42-306D04BC4765}"/>
              </a:ext>
            </a:extLst>
          </p:cNvPr>
          <p:cNvSpPr>
            <a:spLocks noGrp="1"/>
          </p:cNvSpPr>
          <p:nvPr>
            <p:ph type="title"/>
          </p:nvPr>
        </p:nvSpPr>
        <p:spPr/>
        <p:txBody>
          <a:bodyPr>
            <a:normAutofit/>
          </a:bodyPr>
          <a:lstStyle/>
          <a:p>
            <a:r>
              <a:rPr lang="en-IN" sz="5400" b="1" dirty="0"/>
              <a:t>What is Ensembled Methods</a:t>
            </a:r>
          </a:p>
        </p:txBody>
      </p:sp>
      <p:sp>
        <p:nvSpPr>
          <p:cNvPr id="9" name="TextBox 8">
            <a:extLst>
              <a:ext uri="{FF2B5EF4-FFF2-40B4-BE49-F238E27FC236}">
                <a16:creationId xmlns:a16="http://schemas.microsoft.com/office/drawing/2014/main" id="{B277EF81-1066-44BC-B004-D486CB2BC284}"/>
              </a:ext>
            </a:extLst>
          </p:cNvPr>
          <p:cNvSpPr txBox="1"/>
          <p:nvPr/>
        </p:nvSpPr>
        <p:spPr>
          <a:xfrm>
            <a:off x="7904039" y="3668115"/>
            <a:ext cx="3664786" cy="1354217"/>
          </a:xfrm>
          <a:prstGeom prst="rect">
            <a:avLst/>
          </a:prstGeom>
          <a:noFill/>
        </p:spPr>
        <p:txBody>
          <a:bodyPr wrap="none" rtlCol="0">
            <a:spAutoFit/>
          </a:bodyPr>
          <a:lstStyle/>
          <a:p>
            <a:r>
              <a:rPr lang="en-US" sz="3200" b="0" dirty="0"/>
              <a:t>Combined to obtain </a:t>
            </a:r>
          </a:p>
          <a:p>
            <a:r>
              <a:rPr lang="en-US" sz="3200" b="0" dirty="0"/>
              <a:t>robust decision</a:t>
            </a:r>
            <a:endParaRPr lang="en-IN" sz="3200" dirty="0"/>
          </a:p>
          <a:p>
            <a:endParaRPr lang="en-IN" dirty="0"/>
          </a:p>
        </p:txBody>
      </p:sp>
      <p:sp>
        <p:nvSpPr>
          <p:cNvPr id="7" name="Rectangle: Top Corners Snipped 6">
            <a:extLst>
              <a:ext uri="{FF2B5EF4-FFF2-40B4-BE49-F238E27FC236}">
                <a16:creationId xmlns:a16="http://schemas.microsoft.com/office/drawing/2014/main" id="{5951FAE5-B699-4DE1-8CF3-088253DC3285}"/>
              </a:ext>
            </a:extLst>
          </p:cNvPr>
          <p:cNvSpPr/>
          <p:nvPr/>
        </p:nvSpPr>
        <p:spPr>
          <a:xfrm rot="5400000">
            <a:off x="3049478" y="1649949"/>
            <a:ext cx="1260629" cy="1127464"/>
          </a:xfrm>
          <a:prstGeom prst="snip2SameRect">
            <a:avLst>
              <a:gd name="adj1" fmla="val 28007"/>
              <a:gd name="adj2" fmla="val 0"/>
            </a:avLst>
          </a:prstGeom>
          <a:solidFill>
            <a:schemeClr val="accent3">
              <a:lumMod val="50000"/>
            </a:schemeClr>
          </a:solidFill>
          <a:ln>
            <a:solidFill>
              <a:schemeClr val="tx1"/>
            </a:solid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IN" dirty="0"/>
          </a:p>
        </p:txBody>
      </p:sp>
      <p:sp>
        <p:nvSpPr>
          <p:cNvPr id="12" name="Rectangle: Top Corners Snipped 11">
            <a:extLst>
              <a:ext uri="{FF2B5EF4-FFF2-40B4-BE49-F238E27FC236}">
                <a16:creationId xmlns:a16="http://schemas.microsoft.com/office/drawing/2014/main" id="{B1FFC3D6-3F49-42A7-BEB3-076F133CD9E9}"/>
              </a:ext>
            </a:extLst>
          </p:cNvPr>
          <p:cNvSpPr/>
          <p:nvPr/>
        </p:nvSpPr>
        <p:spPr>
          <a:xfrm rot="5400000">
            <a:off x="3049478" y="3160633"/>
            <a:ext cx="1260629" cy="1127464"/>
          </a:xfrm>
          <a:prstGeom prst="snip2SameRect">
            <a:avLst>
              <a:gd name="adj1" fmla="val 28007"/>
              <a:gd name="adj2" fmla="val 0"/>
            </a:avLst>
          </a:prstGeom>
          <a:solidFill>
            <a:schemeClr val="accent3">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Top Corners Snipped 12">
            <a:extLst>
              <a:ext uri="{FF2B5EF4-FFF2-40B4-BE49-F238E27FC236}">
                <a16:creationId xmlns:a16="http://schemas.microsoft.com/office/drawing/2014/main" id="{9DEAF4AD-F9CF-4C1D-9301-A109536B8AA9}"/>
              </a:ext>
            </a:extLst>
          </p:cNvPr>
          <p:cNvSpPr/>
          <p:nvPr/>
        </p:nvSpPr>
        <p:spPr>
          <a:xfrm rot="5400000">
            <a:off x="3049478" y="5479186"/>
            <a:ext cx="1260629" cy="1127464"/>
          </a:xfrm>
          <a:prstGeom prst="snip2SameRect">
            <a:avLst>
              <a:gd name="adj1" fmla="val 28007"/>
              <a:gd name="adj2" fmla="val 0"/>
            </a:avLst>
          </a:prstGeom>
          <a:solidFill>
            <a:schemeClr val="accent3">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99068DA2-C98F-4828-AED6-1A4E834BDE9F}"/>
                  </a:ext>
                </a:extLst>
              </p:cNvPr>
              <p:cNvSpPr txBox="1"/>
              <p:nvPr/>
            </p:nvSpPr>
            <p:spPr>
              <a:xfrm>
                <a:off x="3279611" y="4631161"/>
                <a:ext cx="500458"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i="1" dirty="0" smtClean="0">
                          <a:latin typeface="Cambria Math" panose="02040503050406030204" pitchFamily="18" charset="0"/>
                        </a:rPr>
                        <m:t>…</m:t>
                      </m:r>
                    </m:oMath>
                  </m:oMathPara>
                </a14:m>
                <a:endParaRPr lang="en-IN" sz="2400" dirty="0"/>
              </a:p>
            </p:txBody>
          </p:sp>
        </mc:Choice>
        <mc:Fallback xmlns="">
          <p:sp>
            <p:nvSpPr>
              <p:cNvPr id="14" name="TextBox 13">
                <a:extLst>
                  <a:ext uri="{FF2B5EF4-FFF2-40B4-BE49-F238E27FC236}">
                    <a16:creationId xmlns:a16="http://schemas.microsoft.com/office/drawing/2014/main" id="{99068DA2-C98F-4828-AED6-1A4E834BDE9F}"/>
                  </a:ext>
                </a:extLst>
              </p:cNvPr>
              <p:cNvSpPr txBox="1">
                <a:spLocks noRot="1" noChangeAspect="1" noMove="1" noResize="1" noEditPoints="1" noAdjustHandles="1" noChangeArrowheads="1" noChangeShapeType="1" noTextEdit="1"/>
              </p:cNvSpPr>
              <p:nvPr/>
            </p:nvSpPr>
            <p:spPr>
              <a:xfrm>
                <a:off x="3279611" y="4631161"/>
                <a:ext cx="500458" cy="461665"/>
              </a:xfrm>
              <a:prstGeom prst="rect">
                <a:avLst/>
              </a:prstGeom>
              <a:blipFill>
                <a:blip r:embed="rId2"/>
                <a:stretch>
                  <a:fillRect/>
                </a:stretch>
              </a:blipFill>
            </p:spPr>
            <p:txBody>
              <a:bodyPr/>
              <a:lstStyle/>
              <a:p>
                <a:r>
                  <a:rPr lang="en-IN">
                    <a:noFill/>
                  </a:rPr>
                  <a:t> </a:t>
                </a:r>
              </a:p>
            </p:txBody>
          </p:sp>
        </mc:Fallback>
      </mc:AlternateContent>
      <p:sp>
        <p:nvSpPr>
          <p:cNvPr id="8" name="TextBox 7">
            <a:extLst>
              <a:ext uri="{FF2B5EF4-FFF2-40B4-BE49-F238E27FC236}">
                <a16:creationId xmlns:a16="http://schemas.microsoft.com/office/drawing/2014/main" id="{BCC1D31F-4110-4BBC-A5CC-FA10D729BC99}"/>
              </a:ext>
            </a:extLst>
          </p:cNvPr>
          <p:cNvSpPr txBox="1"/>
          <p:nvPr/>
        </p:nvSpPr>
        <p:spPr>
          <a:xfrm>
            <a:off x="3345405" y="2057022"/>
            <a:ext cx="668773" cy="369332"/>
          </a:xfrm>
          <a:prstGeom prst="rect">
            <a:avLst/>
          </a:prstGeom>
          <a:noFill/>
        </p:spPr>
        <p:txBody>
          <a:bodyPr wrap="none" rtlCol="0">
            <a:spAutoFit/>
          </a:bodyPr>
          <a:lstStyle/>
          <a:p>
            <a:r>
              <a:rPr lang="en-IN" dirty="0"/>
              <a:t>ML-1</a:t>
            </a:r>
          </a:p>
        </p:txBody>
      </p:sp>
      <p:sp>
        <p:nvSpPr>
          <p:cNvPr id="17" name="TextBox 16">
            <a:extLst>
              <a:ext uri="{FF2B5EF4-FFF2-40B4-BE49-F238E27FC236}">
                <a16:creationId xmlns:a16="http://schemas.microsoft.com/office/drawing/2014/main" id="{ADF6EF6D-1663-4292-B8BC-6113B30C5A3D}"/>
              </a:ext>
            </a:extLst>
          </p:cNvPr>
          <p:cNvSpPr txBox="1"/>
          <p:nvPr/>
        </p:nvSpPr>
        <p:spPr>
          <a:xfrm>
            <a:off x="3311670" y="3548202"/>
            <a:ext cx="668773" cy="369332"/>
          </a:xfrm>
          <a:prstGeom prst="rect">
            <a:avLst/>
          </a:prstGeom>
          <a:noFill/>
        </p:spPr>
        <p:txBody>
          <a:bodyPr wrap="none" rtlCol="0">
            <a:spAutoFit/>
          </a:bodyPr>
          <a:lstStyle/>
          <a:p>
            <a:r>
              <a:rPr lang="en-IN" dirty="0"/>
              <a:t>ML-2</a:t>
            </a:r>
          </a:p>
        </p:txBody>
      </p:sp>
      <p:sp>
        <p:nvSpPr>
          <p:cNvPr id="18" name="TextBox 17">
            <a:extLst>
              <a:ext uri="{FF2B5EF4-FFF2-40B4-BE49-F238E27FC236}">
                <a16:creationId xmlns:a16="http://schemas.microsoft.com/office/drawing/2014/main" id="{04414991-C753-4AAF-A915-4D856290654F}"/>
              </a:ext>
            </a:extLst>
          </p:cNvPr>
          <p:cNvSpPr txBox="1"/>
          <p:nvPr/>
        </p:nvSpPr>
        <p:spPr>
          <a:xfrm>
            <a:off x="3279611" y="5858252"/>
            <a:ext cx="732893" cy="369332"/>
          </a:xfrm>
          <a:prstGeom prst="rect">
            <a:avLst/>
          </a:prstGeom>
          <a:noFill/>
        </p:spPr>
        <p:txBody>
          <a:bodyPr wrap="none" rtlCol="0">
            <a:spAutoFit/>
          </a:bodyPr>
          <a:lstStyle/>
          <a:p>
            <a:r>
              <a:rPr lang="en-IN" dirty="0"/>
              <a:t>ML-N</a:t>
            </a: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CC229FCC-3DD2-4891-8FE0-2A6D1506EDFA}"/>
                  </a:ext>
                </a:extLst>
              </p:cNvPr>
              <p:cNvSpPr txBox="1"/>
              <p:nvPr/>
            </p:nvSpPr>
            <p:spPr>
              <a:xfrm>
                <a:off x="1881695" y="1921293"/>
                <a:ext cx="359546" cy="5847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3200" b="1" i="1" smtClean="0">
                          <a:latin typeface="Cambria Math" panose="02040503050406030204" pitchFamily="18" charset="0"/>
                        </a:rPr>
                        <m:t>𝑿</m:t>
                      </m:r>
                    </m:oMath>
                  </m:oMathPara>
                </a14:m>
                <a:endParaRPr lang="en-IN" sz="3200" b="1" dirty="0"/>
              </a:p>
            </p:txBody>
          </p:sp>
        </mc:Choice>
        <mc:Fallback xmlns="">
          <p:sp>
            <p:nvSpPr>
              <p:cNvPr id="20" name="TextBox 19">
                <a:extLst>
                  <a:ext uri="{FF2B5EF4-FFF2-40B4-BE49-F238E27FC236}">
                    <a16:creationId xmlns:a16="http://schemas.microsoft.com/office/drawing/2014/main" id="{CC229FCC-3DD2-4891-8FE0-2A6D1506EDFA}"/>
                  </a:ext>
                </a:extLst>
              </p:cNvPr>
              <p:cNvSpPr txBox="1">
                <a:spLocks noRot="1" noChangeAspect="1" noMove="1" noResize="1" noEditPoints="1" noAdjustHandles="1" noChangeArrowheads="1" noChangeShapeType="1" noTextEdit="1"/>
              </p:cNvSpPr>
              <p:nvPr/>
            </p:nvSpPr>
            <p:spPr>
              <a:xfrm>
                <a:off x="1881695" y="1921293"/>
                <a:ext cx="359546" cy="584775"/>
              </a:xfrm>
              <a:prstGeom prst="rect">
                <a:avLst/>
              </a:prstGeom>
              <a:blipFill>
                <a:blip r:embed="rId3"/>
                <a:stretch>
                  <a:fillRect r="-3390"/>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278C07BB-837D-4C1D-9086-22DE5F64940D}"/>
                  </a:ext>
                </a:extLst>
              </p:cNvPr>
              <p:cNvSpPr txBox="1"/>
              <p:nvPr/>
            </p:nvSpPr>
            <p:spPr>
              <a:xfrm>
                <a:off x="1881695" y="3431977"/>
                <a:ext cx="359546" cy="5847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3200" b="1" i="1" smtClean="0">
                          <a:latin typeface="Cambria Math" panose="02040503050406030204" pitchFamily="18" charset="0"/>
                        </a:rPr>
                        <m:t>𝑿</m:t>
                      </m:r>
                    </m:oMath>
                  </m:oMathPara>
                </a14:m>
                <a:endParaRPr lang="en-IN" sz="3200" b="1" dirty="0"/>
              </a:p>
            </p:txBody>
          </p:sp>
        </mc:Choice>
        <mc:Fallback xmlns="">
          <p:sp>
            <p:nvSpPr>
              <p:cNvPr id="21" name="TextBox 20">
                <a:extLst>
                  <a:ext uri="{FF2B5EF4-FFF2-40B4-BE49-F238E27FC236}">
                    <a16:creationId xmlns:a16="http://schemas.microsoft.com/office/drawing/2014/main" id="{278C07BB-837D-4C1D-9086-22DE5F64940D}"/>
                  </a:ext>
                </a:extLst>
              </p:cNvPr>
              <p:cNvSpPr txBox="1">
                <a:spLocks noRot="1" noChangeAspect="1" noMove="1" noResize="1" noEditPoints="1" noAdjustHandles="1" noChangeArrowheads="1" noChangeShapeType="1" noTextEdit="1"/>
              </p:cNvSpPr>
              <p:nvPr/>
            </p:nvSpPr>
            <p:spPr>
              <a:xfrm>
                <a:off x="1881695" y="3431977"/>
                <a:ext cx="359546" cy="584775"/>
              </a:xfrm>
              <a:prstGeom prst="rect">
                <a:avLst/>
              </a:prstGeom>
              <a:blipFill>
                <a:blip r:embed="rId4"/>
                <a:stretch>
                  <a:fillRect r="-3390"/>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5B1CBF62-5FB4-494F-A84A-5B0727F14CAF}"/>
                  </a:ext>
                </a:extLst>
              </p:cNvPr>
              <p:cNvSpPr txBox="1"/>
              <p:nvPr/>
            </p:nvSpPr>
            <p:spPr>
              <a:xfrm>
                <a:off x="1881695" y="5801569"/>
                <a:ext cx="359546" cy="5847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3200" b="1" i="1" smtClean="0">
                          <a:latin typeface="Cambria Math" panose="02040503050406030204" pitchFamily="18" charset="0"/>
                        </a:rPr>
                        <m:t>𝑿</m:t>
                      </m:r>
                    </m:oMath>
                  </m:oMathPara>
                </a14:m>
                <a:endParaRPr lang="en-IN" sz="3200" b="1" dirty="0"/>
              </a:p>
            </p:txBody>
          </p:sp>
        </mc:Choice>
        <mc:Fallback xmlns="">
          <p:sp>
            <p:nvSpPr>
              <p:cNvPr id="22" name="TextBox 21">
                <a:extLst>
                  <a:ext uri="{FF2B5EF4-FFF2-40B4-BE49-F238E27FC236}">
                    <a16:creationId xmlns:a16="http://schemas.microsoft.com/office/drawing/2014/main" id="{5B1CBF62-5FB4-494F-A84A-5B0727F14CAF}"/>
                  </a:ext>
                </a:extLst>
              </p:cNvPr>
              <p:cNvSpPr txBox="1">
                <a:spLocks noRot="1" noChangeAspect="1" noMove="1" noResize="1" noEditPoints="1" noAdjustHandles="1" noChangeArrowheads="1" noChangeShapeType="1" noTextEdit="1"/>
              </p:cNvSpPr>
              <p:nvPr/>
            </p:nvSpPr>
            <p:spPr>
              <a:xfrm>
                <a:off x="1881695" y="5801569"/>
                <a:ext cx="359546" cy="584775"/>
              </a:xfrm>
              <a:prstGeom prst="rect">
                <a:avLst/>
              </a:prstGeom>
              <a:blipFill>
                <a:blip r:embed="rId5"/>
                <a:stretch>
                  <a:fillRect r="-3390"/>
                </a:stretch>
              </a:blipFill>
            </p:spPr>
            <p:txBody>
              <a:bodyPr/>
              <a:lstStyle/>
              <a:p>
                <a:r>
                  <a:rPr lang="en-IN">
                    <a:noFill/>
                  </a:rPr>
                  <a:t> </a:t>
                </a:r>
              </a:p>
            </p:txBody>
          </p:sp>
        </mc:Fallback>
      </mc:AlternateContent>
      <p:cxnSp>
        <p:nvCxnSpPr>
          <p:cNvPr id="23" name="Straight Arrow Connector 22">
            <a:extLst>
              <a:ext uri="{FF2B5EF4-FFF2-40B4-BE49-F238E27FC236}">
                <a16:creationId xmlns:a16="http://schemas.microsoft.com/office/drawing/2014/main" id="{643B3FC0-C85F-4414-B025-5ADA6C261923}"/>
              </a:ext>
            </a:extLst>
          </p:cNvPr>
          <p:cNvCxnSpPr>
            <a:stCxn id="7" idx="3"/>
          </p:cNvCxnSpPr>
          <p:nvPr/>
        </p:nvCxnSpPr>
        <p:spPr>
          <a:xfrm flipV="1">
            <a:off x="4243525" y="2213680"/>
            <a:ext cx="612560" cy="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B06B5BE8-2C5C-4701-B504-1B28B2E3F4A1}"/>
              </a:ext>
            </a:extLst>
          </p:cNvPr>
          <p:cNvCxnSpPr/>
          <p:nvPr/>
        </p:nvCxnSpPr>
        <p:spPr>
          <a:xfrm flipV="1">
            <a:off x="4243525" y="3724364"/>
            <a:ext cx="612560" cy="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FFF7098F-593C-461A-A28C-8DC9DE6671A7}"/>
              </a:ext>
            </a:extLst>
          </p:cNvPr>
          <p:cNvCxnSpPr/>
          <p:nvPr/>
        </p:nvCxnSpPr>
        <p:spPr>
          <a:xfrm flipV="1">
            <a:off x="4243525" y="6093954"/>
            <a:ext cx="612560" cy="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C2B764C0-12EC-4427-9FF1-4DA8C6806F93}"/>
                  </a:ext>
                </a:extLst>
              </p:cNvPr>
              <p:cNvSpPr txBox="1"/>
              <p:nvPr/>
            </p:nvSpPr>
            <p:spPr>
              <a:xfrm>
                <a:off x="5144987" y="1949300"/>
                <a:ext cx="359546" cy="5847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3200" b="1" i="1" smtClean="0">
                              <a:latin typeface="Cambria Math" panose="02040503050406030204" pitchFamily="18" charset="0"/>
                            </a:rPr>
                          </m:ctrlPr>
                        </m:sSubPr>
                        <m:e>
                          <m:r>
                            <a:rPr lang="en-US" sz="3200" b="1" i="1" smtClean="0">
                              <a:latin typeface="Cambria Math" panose="02040503050406030204" pitchFamily="18" charset="0"/>
                            </a:rPr>
                            <m:t>𝒀</m:t>
                          </m:r>
                        </m:e>
                        <m:sub>
                          <m:r>
                            <a:rPr lang="en-US" sz="3200" b="1" i="1" smtClean="0">
                              <a:latin typeface="Cambria Math" panose="02040503050406030204" pitchFamily="18" charset="0"/>
                            </a:rPr>
                            <m:t>𝟏</m:t>
                          </m:r>
                        </m:sub>
                      </m:sSub>
                    </m:oMath>
                  </m:oMathPara>
                </a14:m>
                <a:endParaRPr lang="en-IN" sz="3200" b="1" dirty="0"/>
              </a:p>
            </p:txBody>
          </p:sp>
        </mc:Choice>
        <mc:Fallback xmlns="">
          <p:sp>
            <p:nvSpPr>
              <p:cNvPr id="27" name="TextBox 26">
                <a:extLst>
                  <a:ext uri="{FF2B5EF4-FFF2-40B4-BE49-F238E27FC236}">
                    <a16:creationId xmlns:a16="http://schemas.microsoft.com/office/drawing/2014/main" id="{C2B764C0-12EC-4427-9FF1-4DA8C6806F93}"/>
                  </a:ext>
                </a:extLst>
              </p:cNvPr>
              <p:cNvSpPr txBox="1">
                <a:spLocks noRot="1" noChangeAspect="1" noMove="1" noResize="1" noEditPoints="1" noAdjustHandles="1" noChangeArrowheads="1" noChangeShapeType="1" noTextEdit="1"/>
              </p:cNvSpPr>
              <p:nvPr/>
            </p:nvSpPr>
            <p:spPr>
              <a:xfrm>
                <a:off x="5144987" y="1949300"/>
                <a:ext cx="359546" cy="584775"/>
              </a:xfrm>
              <a:prstGeom prst="rect">
                <a:avLst/>
              </a:prstGeom>
              <a:blipFill>
                <a:blip r:embed="rId6"/>
                <a:stretch>
                  <a:fillRect r="-44068"/>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3590225E-2B75-4240-8E52-F39D3606E5A5}"/>
                  </a:ext>
                </a:extLst>
              </p:cNvPr>
              <p:cNvSpPr txBox="1"/>
              <p:nvPr/>
            </p:nvSpPr>
            <p:spPr>
              <a:xfrm>
                <a:off x="5118344" y="3400475"/>
                <a:ext cx="359546" cy="5847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3200" b="1" i="1" smtClean="0">
                              <a:latin typeface="Cambria Math" panose="02040503050406030204" pitchFamily="18" charset="0"/>
                            </a:rPr>
                          </m:ctrlPr>
                        </m:sSubPr>
                        <m:e>
                          <m:r>
                            <a:rPr lang="en-US" sz="3200" b="1" i="1" smtClean="0">
                              <a:latin typeface="Cambria Math" panose="02040503050406030204" pitchFamily="18" charset="0"/>
                            </a:rPr>
                            <m:t>𝒀</m:t>
                          </m:r>
                        </m:e>
                        <m:sub>
                          <m:r>
                            <a:rPr lang="en-US" sz="3200" b="1" i="1" smtClean="0">
                              <a:latin typeface="Cambria Math" panose="02040503050406030204" pitchFamily="18" charset="0"/>
                            </a:rPr>
                            <m:t>𝟐</m:t>
                          </m:r>
                        </m:sub>
                      </m:sSub>
                    </m:oMath>
                  </m:oMathPara>
                </a14:m>
                <a:endParaRPr lang="en-IN" sz="3200" b="1" dirty="0"/>
              </a:p>
            </p:txBody>
          </p:sp>
        </mc:Choice>
        <mc:Fallback xmlns="">
          <p:sp>
            <p:nvSpPr>
              <p:cNvPr id="28" name="TextBox 27">
                <a:extLst>
                  <a:ext uri="{FF2B5EF4-FFF2-40B4-BE49-F238E27FC236}">
                    <a16:creationId xmlns:a16="http://schemas.microsoft.com/office/drawing/2014/main" id="{3590225E-2B75-4240-8E52-F39D3606E5A5}"/>
                  </a:ext>
                </a:extLst>
              </p:cNvPr>
              <p:cNvSpPr txBox="1">
                <a:spLocks noRot="1" noChangeAspect="1" noMove="1" noResize="1" noEditPoints="1" noAdjustHandles="1" noChangeArrowheads="1" noChangeShapeType="1" noTextEdit="1"/>
              </p:cNvSpPr>
              <p:nvPr/>
            </p:nvSpPr>
            <p:spPr>
              <a:xfrm>
                <a:off x="5118344" y="3400475"/>
                <a:ext cx="359546" cy="584775"/>
              </a:xfrm>
              <a:prstGeom prst="rect">
                <a:avLst/>
              </a:prstGeom>
              <a:blipFill>
                <a:blip r:embed="rId7"/>
                <a:stretch>
                  <a:fillRect r="-40678"/>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D612B87E-E7F4-4FA6-BCF0-40D04A178D3F}"/>
                  </a:ext>
                </a:extLst>
              </p:cNvPr>
              <p:cNvSpPr txBox="1"/>
              <p:nvPr/>
            </p:nvSpPr>
            <p:spPr>
              <a:xfrm>
                <a:off x="5179734" y="5801566"/>
                <a:ext cx="359546" cy="5847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3200" b="1" i="1" smtClean="0">
                              <a:latin typeface="Cambria Math" panose="02040503050406030204" pitchFamily="18" charset="0"/>
                            </a:rPr>
                          </m:ctrlPr>
                        </m:sSubPr>
                        <m:e>
                          <m:r>
                            <a:rPr lang="en-US" sz="3200" b="1" i="1" smtClean="0">
                              <a:latin typeface="Cambria Math" panose="02040503050406030204" pitchFamily="18" charset="0"/>
                            </a:rPr>
                            <m:t>𝒀</m:t>
                          </m:r>
                        </m:e>
                        <m:sub>
                          <m:r>
                            <a:rPr lang="en-US" sz="3200" b="1" i="1" smtClean="0">
                              <a:latin typeface="Cambria Math" panose="02040503050406030204" pitchFamily="18" charset="0"/>
                            </a:rPr>
                            <m:t>𝟑</m:t>
                          </m:r>
                        </m:sub>
                      </m:sSub>
                    </m:oMath>
                  </m:oMathPara>
                </a14:m>
                <a:endParaRPr lang="en-IN" sz="3200" b="1" dirty="0"/>
              </a:p>
            </p:txBody>
          </p:sp>
        </mc:Choice>
        <mc:Fallback xmlns="">
          <p:sp>
            <p:nvSpPr>
              <p:cNvPr id="29" name="TextBox 28">
                <a:extLst>
                  <a:ext uri="{FF2B5EF4-FFF2-40B4-BE49-F238E27FC236}">
                    <a16:creationId xmlns:a16="http://schemas.microsoft.com/office/drawing/2014/main" id="{D612B87E-E7F4-4FA6-BCF0-40D04A178D3F}"/>
                  </a:ext>
                </a:extLst>
              </p:cNvPr>
              <p:cNvSpPr txBox="1">
                <a:spLocks noRot="1" noChangeAspect="1" noMove="1" noResize="1" noEditPoints="1" noAdjustHandles="1" noChangeArrowheads="1" noChangeShapeType="1" noTextEdit="1"/>
              </p:cNvSpPr>
              <p:nvPr/>
            </p:nvSpPr>
            <p:spPr>
              <a:xfrm>
                <a:off x="5179734" y="5801566"/>
                <a:ext cx="359546" cy="584775"/>
              </a:xfrm>
              <a:prstGeom prst="rect">
                <a:avLst/>
              </a:prstGeom>
              <a:blipFill>
                <a:blip r:embed="rId8"/>
                <a:stretch>
                  <a:fillRect r="-40678"/>
                </a:stretch>
              </a:blipFill>
            </p:spPr>
            <p:txBody>
              <a:bodyPr/>
              <a:lstStyle/>
              <a:p>
                <a:r>
                  <a:rPr lang="en-IN">
                    <a:noFill/>
                  </a:rPr>
                  <a:t> </a:t>
                </a:r>
              </a:p>
            </p:txBody>
          </p:sp>
        </mc:Fallback>
      </mc:AlternateContent>
      <p:sp>
        <p:nvSpPr>
          <p:cNvPr id="24" name="Right Brace 23">
            <a:extLst>
              <a:ext uri="{FF2B5EF4-FFF2-40B4-BE49-F238E27FC236}">
                <a16:creationId xmlns:a16="http://schemas.microsoft.com/office/drawing/2014/main" id="{D3D66B05-80EE-4256-9785-C9CEF88F4281}"/>
              </a:ext>
            </a:extLst>
          </p:cNvPr>
          <p:cNvSpPr/>
          <p:nvPr/>
        </p:nvSpPr>
        <p:spPr>
          <a:xfrm>
            <a:off x="5921406" y="1921293"/>
            <a:ext cx="519336" cy="4571582"/>
          </a:xfrm>
          <a:prstGeom prst="rightBrace">
            <a:avLst>
              <a:gd name="adj1" fmla="val 127993"/>
              <a:gd name="adj2" fmla="val 48058"/>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74F65A14-DCE2-4CE4-9FBE-C72E5A594363}"/>
                  </a:ext>
                </a:extLst>
              </p:cNvPr>
              <p:cNvSpPr txBox="1"/>
              <p:nvPr/>
            </p:nvSpPr>
            <p:spPr>
              <a:xfrm>
                <a:off x="6704485" y="3769905"/>
                <a:ext cx="359546" cy="5847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3200" b="1" i="1" smtClean="0">
                          <a:latin typeface="Cambria Math" panose="02040503050406030204" pitchFamily="18" charset="0"/>
                        </a:rPr>
                        <m:t>𝒀</m:t>
                      </m:r>
                    </m:oMath>
                  </m:oMathPara>
                </a14:m>
                <a:endParaRPr lang="en-IN" sz="3200" b="1" dirty="0"/>
              </a:p>
            </p:txBody>
          </p:sp>
        </mc:Choice>
        <mc:Fallback xmlns="">
          <p:sp>
            <p:nvSpPr>
              <p:cNvPr id="31" name="TextBox 30">
                <a:extLst>
                  <a:ext uri="{FF2B5EF4-FFF2-40B4-BE49-F238E27FC236}">
                    <a16:creationId xmlns:a16="http://schemas.microsoft.com/office/drawing/2014/main" id="{74F65A14-DCE2-4CE4-9FBE-C72E5A594363}"/>
                  </a:ext>
                </a:extLst>
              </p:cNvPr>
              <p:cNvSpPr txBox="1">
                <a:spLocks noRot="1" noChangeAspect="1" noMove="1" noResize="1" noEditPoints="1" noAdjustHandles="1" noChangeArrowheads="1" noChangeShapeType="1" noTextEdit="1"/>
              </p:cNvSpPr>
              <p:nvPr/>
            </p:nvSpPr>
            <p:spPr>
              <a:xfrm>
                <a:off x="6704485" y="3769905"/>
                <a:ext cx="359546" cy="584775"/>
              </a:xfrm>
              <a:prstGeom prst="rect">
                <a:avLst/>
              </a:prstGeom>
              <a:blipFill>
                <a:blip r:embed="rId9"/>
                <a:stretch>
                  <a:fillRect/>
                </a:stretch>
              </a:blipFill>
            </p:spPr>
            <p:txBody>
              <a:bodyPr/>
              <a:lstStyle/>
              <a:p>
                <a:r>
                  <a:rPr lang="en-IN">
                    <a:noFill/>
                  </a:rPr>
                  <a:t> </a:t>
                </a:r>
              </a:p>
            </p:txBody>
          </p:sp>
        </mc:Fallback>
      </mc:AlternateContent>
    </p:spTree>
    <p:extLst>
      <p:ext uri="{BB962C8B-B14F-4D97-AF65-F5344CB8AC3E}">
        <p14:creationId xmlns:p14="http://schemas.microsoft.com/office/powerpoint/2010/main" val="1154504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down)">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down)">
                                      <p:cBhvr>
                                        <p:cTn id="12" dur="500"/>
                                        <p:tgtEl>
                                          <p:spTgt spid="8"/>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down)">
                                      <p:cBhvr>
                                        <p:cTn id="15" dur="500"/>
                                        <p:tgtEl>
                                          <p:spTgt spid="7"/>
                                        </p:tgtEl>
                                      </p:cBhvr>
                                    </p:animEffect>
                                  </p:childTnLst>
                                </p:cTn>
                              </p:par>
                              <p:par>
                                <p:cTn id="16" presetID="22" presetClass="entr" presetSubtype="4" fill="hold" nodeType="with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wipe(down)">
                                      <p:cBhvr>
                                        <p:cTn id="18" dur="500"/>
                                        <p:tgtEl>
                                          <p:spTgt spid="23"/>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27"/>
                                        </p:tgtEl>
                                        <p:attrNameLst>
                                          <p:attrName>style.visibility</p:attrName>
                                        </p:attrNameLst>
                                      </p:cBhvr>
                                      <p:to>
                                        <p:strVal val="visible"/>
                                      </p:to>
                                    </p:set>
                                    <p:animEffect transition="in" filter="wipe(down)">
                                      <p:cBhvr>
                                        <p:cTn id="23" dur="500"/>
                                        <p:tgtEl>
                                          <p:spTgt spid="27"/>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grpId="0" nodeType="click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wipe(down)">
                                      <p:cBhvr>
                                        <p:cTn id="28" dur="500"/>
                                        <p:tgtEl>
                                          <p:spTgt spid="12"/>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wipe(down)">
                                      <p:cBhvr>
                                        <p:cTn id="31" dur="500"/>
                                        <p:tgtEl>
                                          <p:spTgt spid="13"/>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wipe(down)">
                                      <p:cBhvr>
                                        <p:cTn id="34" dur="500"/>
                                        <p:tgtEl>
                                          <p:spTgt spid="14"/>
                                        </p:tgtEl>
                                      </p:cBhvr>
                                    </p:animEffect>
                                  </p:childTnLst>
                                </p:cTn>
                              </p:par>
                              <p:par>
                                <p:cTn id="35" presetID="22" presetClass="entr" presetSubtype="4" fill="hold" grpId="0" nodeType="with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wipe(down)">
                                      <p:cBhvr>
                                        <p:cTn id="37" dur="500"/>
                                        <p:tgtEl>
                                          <p:spTgt spid="17"/>
                                        </p:tgtEl>
                                      </p:cBhvr>
                                    </p:animEffect>
                                  </p:childTnLst>
                                </p:cTn>
                              </p:par>
                              <p:par>
                                <p:cTn id="38" presetID="22" presetClass="entr" presetSubtype="4" fill="hold" grpId="0" nodeType="withEffect">
                                  <p:stCondLst>
                                    <p:cond delay="0"/>
                                  </p:stCondLst>
                                  <p:childTnLst>
                                    <p:set>
                                      <p:cBhvr>
                                        <p:cTn id="39" dur="1" fill="hold">
                                          <p:stCondLst>
                                            <p:cond delay="0"/>
                                          </p:stCondLst>
                                        </p:cTn>
                                        <p:tgtEl>
                                          <p:spTgt spid="18"/>
                                        </p:tgtEl>
                                        <p:attrNameLst>
                                          <p:attrName>style.visibility</p:attrName>
                                        </p:attrNameLst>
                                      </p:cBhvr>
                                      <p:to>
                                        <p:strVal val="visible"/>
                                      </p:to>
                                    </p:set>
                                    <p:animEffect transition="in" filter="wipe(down)">
                                      <p:cBhvr>
                                        <p:cTn id="40" dur="500"/>
                                        <p:tgtEl>
                                          <p:spTgt spid="18"/>
                                        </p:tgtEl>
                                      </p:cBhvr>
                                    </p:animEffect>
                                  </p:childTnLst>
                                </p:cTn>
                              </p:par>
                              <p:par>
                                <p:cTn id="41" presetID="22" presetClass="entr" presetSubtype="4" fill="hold" grpId="0" nodeType="withEffect">
                                  <p:stCondLst>
                                    <p:cond delay="0"/>
                                  </p:stCondLst>
                                  <p:childTnLst>
                                    <p:set>
                                      <p:cBhvr>
                                        <p:cTn id="42" dur="1" fill="hold">
                                          <p:stCondLst>
                                            <p:cond delay="0"/>
                                          </p:stCondLst>
                                        </p:cTn>
                                        <p:tgtEl>
                                          <p:spTgt spid="21"/>
                                        </p:tgtEl>
                                        <p:attrNameLst>
                                          <p:attrName>style.visibility</p:attrName>
                                        </p:attrNameLst>
                                      </p:cBhvr>
                                      <p:to>
                                        <p:strVal val="visible"/>
                                      </p:to>
                                    </p:set>
                                    <p:animEffect transition="in" filter="wipe(down)">
                                      <p:cBhvr>
                                        <p:cTn id="43" dur="500"/>
                                        <p:tgtEl>
                                          <p:spTgt spid="21"/>
                                        </p:tgtEl>
                                      </p:cBhvr>
                                    </p:animEffect>
                                  </p:childTnLst>
                                </p:cTn>
                              </p:par>
                              <p:par>
                                <p:cTn id="44" presetID="22" presetClass="entr" presetSubtype="4" fill="hold" grpId="0" nodeType="withEffect">
                                  <p:stCondLst>
                                    <p:cond delay="0"/>
                                  </p:stCondLst>
                                  <p:childTnLst>
                                    <p:set>
                                      <p:cBhvr>
                                        <p:cTn id="45" dur="1" fill="hold">
                                          <p:stCondLst>
                                            <p:cond delay="0"/>
                                          </p:stCondLst>
                                        </p:cTn>
                                        <p:tgtEl>
                                          <p:spTgt spid="22"/>
                                        </p:tgtEl>
                                        <p:attrNameLst>
                                          <p:attrName>style.visibility</p:attrName>
                                        </p:attrNameLst>
                                      </p:cBhvr>
                                      <p:to>
                                        <p:strVal val="visible"/>
                                      </p:to>
                                    </p:set>
                                    <p:animEffect transition="in" filter="wipe(down)">
                                      <p:cBhvr>
                                        <p:cTn id="46" dur="500"/>
                                        <p:tgtEl>
                                          <p:spTgt spid="22"/>
                                        </p:tgtEl>
                                      </p:cBhvr>
                                    </p:animEffect>
                                  </p:childTnLst>
                                </p:cTn>
                              </p:par>
                              <p:par>
                                <p:cTn id="47" presetID="22" presetClass="entr" presetSubtype="4" fill="hold" nodeType="withEffect">
                                  <p:stCondLst>
                                    <p:cond delay="0"/>
                                  </p:stCondLst>
                                  <p:childTnLst>
                                    <p:set>
                                      <p:cBhvr>
                                        <p:cTn id="48" dur="1" fill="hold">
                                          <p:stCondLst>
                                            <p:cond delay="0"/>
                                          </p:stCondLst>
                                        </p:cTn>
                                        <p:tgtEl>
                                          <p:spTgt spid="25"/>
                                        </p:tgtEl>
                                        <p:attrNameLst>
                                          <p:attrName>style.visibility</p:attrName>
                                        </p:attrNameLst>
                                      </p:cBhvr>
                                      <p:to>
                                        <p:strVal val="visible"/>
                                      </p:to>
                                    </p:set>
                                    <p:animEffect transition="in" filter="wipe(down)">
                                      <p:cBhvr>
                                        <p:cTn id="49" dur="500"/>
                                        <p:tgtEl>
                                          <p:spTgt spid="25"/>
                                        </p:tgtEl>
                                      </p:cBhvr>
                                    </p:animEffect>
                                  </p:childTnLst>
                                </p:cTn>
                              </p:par>
                              <p:par>
                                <p:cTn id="50" presetID="22" presetClass="entr" presetSubtype="4" fill="hold" nodeType="withEffect">
                                  <p:stCondLst>
                                    <p:cond delay="0"/>
                                  </p:stCondLst>
                                  <p:childTnLst>
                                    <p:set>
                                      <p:cBhvr>
                                        <p:cTn id="51" dur="1" fill="hold">
                                          <p:stCondLst>
                                            <p:cond delay="0"/>
                                          </p:stCondLst>
                                        </p:cTn>
                                        <p:tgtEl>
                                          <p:spTgt spid="26"/>
                                        </p:tgtEl>
                                        <p:attrNameLst>
                                          <p:attrName>style.visibility</p:attrName>
                                        </p:attrNameLst>
                                      </p:cBhvr>
                                      <p:to>
                                        <p:strVal val="visible"/>
                                      </p:to>
                                    </p:set>
                                    <p:animEffect transition="in" filter="wipe(down)">
                                      <p:cBhvr>
                                        <p:cTn id="52" dur="500"/>
                                        <p:tgtEl>
                                          <p:spTgt spid="26"/>
                                        </p:tgtEl>
                                      </p:cBhvr>
                                    </p:animEffect>
                                  </p:childTnLst>
                                </p:cTn>
                              </p:par>
                              <p:par>
                                <p:cTn id="53" presetID="22" presetClass="entr" presetSubtype="4" fill="hold" grpId="0" nodeType="withEffect">
                                  <p:stCondLst>
                                    <p:cond delay="0"/>
                                  </p:stCondLst>
                                  <p:childTnLst>
                                    <p:set>
                                      <p:cBhvr>
                                        <p:cTn id="54" dur="1" fill="hold">
                                          <p:stCondLst>
                                            <p:cond delay="0"/>
                                          </p:stCondLst>
                                        </p:cTn>
                                        <p:tgtEl>
                                          <p:spTgt spid="28"/>
                                        </p:tgtEl>
                                        <p:attrNameLst>
                                          <p:attrName>style.visibility</p:attrName>
                                        </p:attrNameLst>
                                      </p:cBhvr>
                                      <p:to>
                                        <p:strVal val="visible"/>
                                      </p:to>
                                    </p:set>
                                    <p:animEffect transition="in" filter="wipe(down)">
                                      <p:cBhvr>
                                        <p:cTn id="55" dur="500"/>
                                        <p:tgtEl>
                                          <p:spTgt spid="28"/>
                                        </p:tgtEl>
                                      </p:cBhvr>
                                    </p:animEffect>
                                  </p:childTnLst>
                                </p:cTn>
                              </p:par>
                              <p:par>
                                <p:cTn id="56" presetID="22" presetClass="entr" presetSubtype="4" fill="hold" grpId="0" nodeType="withEffect">
                                  <p:stCondLst>
                                    <p:cond delay="0"/>
                                  </p:stCondLst>
                                  <p:childTnLst>
                                    <p:set>
                                      <p:cBhvr>
                                        <p:cTn id="57" dur="1" fill="hold">
                                          <p:stCondLst>
                                            <p:cond delay="0"/>
                                          </p:stCondLst>
                                        </p:cTn>
                                        <p:tgtEl>
                                          <p:spTgt spid="29"/>
                                        </p:tgtEl>
                                        <p:attrNameLst>
                                          <p:attrName>style.visibility</p:attrName>
                                        </p:attrNameLst>
                                      </p:cBhvr>
                                      <p:to>
                                        <p:strVal val="visible"/>
                                      </p:to>
                                    </p:set>
                                    <p:animEffect transition="in" filter="wipe(down)">
                                      <p:cBhvr>
                                        <p:cTn id="58" dur="500"/>
                                        <p:tgtEl>
                                          <p:spTgt spid="29"/>
                                        </p:tgtEl>
                                      </p:cBhvr>
                                    </p:animEffec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24"/>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1"/>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9"/>
                                        </p:tgtEl>
                                        <p:attrNameLst>
                                          <p:attrName>style.visibility</p:attrName>
                                        </p:attrNameLst>
                                      </p:cBhvr>
                                      <p:to>
                                        <p:strVal val="visible"/>
                                      </p:to>
                                    </p:set>
                                    <p:animEffect transition="in" filter="fade">
                                      <p:cBhvr>
                                        <p:cTn id="6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7" grpId="0" animBg="1"/>
      <p:bldP spid="12" grpId="0" animBg="1"/>
      <p:bldP spid="13" grpId="0" animBg="1"/>
      <p:bldP spid="14" grpId="0"/>
      <p:bldP spid="8" grpId="0"/>
      <p:bldP spid="17" grpId="0"/>
      <p:bldP spid="18" grpId="0"/>
      <p:bldP spid="20" grpId="0"/>
      <p:bldP spid="21" grpId="0"/>
      <p:bldP spid="22" grpId="0"/>
      <p:bldP spid="27" grpId="0"/>
      <p:bldP spid="28" grpId="0"/>
      <p:bldP spid="29" grpId="0"/>
      <p:bldP spid="24" grpId="0" animBg="1"/>
      <p:bldP spid="31"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ectangle: Rounded Corners 52">
            <a:extLst>
              <a:ext uri="{FF2B5EF4-FFF2-40B4-BE49-F238E27FC236}">
                <a16:creationId xmlns:a16="http://schemas.microsoft.com/office/drawing/2014/main" id="{BB366A94-B435-4319-BDB1-730410DDB911}"/>
              </a:ext>
            </a:extLst>
          </p:cNvPr>
          <p:cNvSpPr/>
          <p:nvPr/>
        </p:nvSpPr>
        <p:spPr>
          <a:xfrm>
            <a:off x="4039340" y="1223992"/>
            <a:ext cx="1789516" cy="5497760"/>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sp>
        <p:nvSpPr>
          <p:cNvPr id="2" name="Title 1">
            <a:extLst>
              <a:ext uri="{FF2B5EF4-FFF2-40B4-BE49-F238E27FC236}">
                <a16:creationId xmlns:a16="http://schemas.microsoft.com/office/drawing/2014/main" id="{2DA9E245-6BB4-4E3E-BF42-306D04BC4765}"/>
              </a:ext>
            </a:extLst>
          </p:cNvPr>
          <p:cNvSpPr>
            <a:spLocks noGrp="1"/>
          </p:cNvSpPr>
          <p:nvPr>
            <p:ph type="title"/>
          </p:nvPr>
        </p:nvSpPr>
        <p:spPr>
          <a:xfrm>
            <a:off x="838200" y="206096"/>
            <a:ext cx="10515600" cy="824792"/>
          </a:xfrm>
        </p:spPr>
        <p:txBody>
          <a:bodyPr>
            <a:normAutofit/>
          </a:bodyPr>
          <a:lstStyle/>
          <a:p>
            <a:r>
              <a:rPr lang="en-IN" b="1" dirty="0"/>
              <a:t>Ensemble method to reconstruct</a:t>
            </a:r>
          </a:p>
        </p:txBody>
      </p:sp>
      <p:sp>
        <p:nvSpPr>
          <p:cNvPr id="7" name="Rectangle: Top Corners Snipped 6">
            <a:extLst>
              <a:ext uri="{FF2B5EF4-FFF2-40B4-BE49-F238E27FC236}">
                <a16:creationId xmlns:a16="http://schemas.microsoft.com/office/drawing/2014/main" id="{5951FAE5-B699-4DE1-8CF3-088253DC3285}"/>
              </a:ext>
            </a:extLst>
          </p:cNvPr>
          <p:cNvSpPr/>
          <p:nvPr/>
        </p:nvSpPr>
        <p:spPr>
          <a:xfrm rot="5400000">
            <a:off x="4390007" y="1525662"/>
            <a:ext cx="1260629" cy="1127464"/>
          </a:xfrm>
          <a:prstGeom prst="snip2SameRect">
            <a:avLst>
              <a:gd name="adj1" fmla="val 28007"/>
              <a:gd name="adj2" fmla="val 0"/>
            </a:avLst>
          </a:prstGeom>
          <a:solidFill>
            <a:schemeClr val="accent3">
              <a:lumMod val="50000"/>
            </a:schemeClr>
          </a:solidFill>
          <a:ln>
            <a:solidFill>
              <a:schemeClr val="tx1"/>
            </a:solidFill>
          </a:ln>
        </p:spPr>
        <p:style>
          <a:lnRef idx="3">
            <a:schemeClr val="lt1"/>
          </a:lnRef>
          <a:fillRef idx="1">
            <a:schemeClr val="accent5"/>
          </a:fillRef>
          <a:effectRef idx="1">
            <a:schemeClr val="accent5"/>
          </a:effectRef>
          <a:fontRef idx="minor">
            <a:schemeClr val="lt1"/>
          </a:fontRef>
        </p:style>
        <p:txBody>
          <a:bodyPr rtlCol="0" anchor="ctr"/>
          <a:lstStyle/>
          <a:p>
            <a:pPr algn="ctr"/>
            <a:endParaRPr lang="en-IN" dirty="0"/>
          </a:p>
        </p:txBody>
      </p:sp>
      <p:sp>
        <p:nvSpPr>
          <p:cNvPr id="12" name="Rectangle: Top Corners Snipped 11">
            <a:extLst>
              <a:ext uri="{FF2B5EF4-FFF2-40B4-BE49-F238E27FC236}">
                <a16:creationId xmlns:a16="http://schemas.microsoft.com/office/drawing/2014/main" id="{B1FFC3D6-3F49-42A7-BEB3-076F133CD9E9}"/>
              </a:ext>
            </a:extLst>
          </p:cNvPr>
          <p:cNvSpPr/>
          <p:nvPr/>
        </p:nvSpPr>
        <p:spPr>
          <a:xfrm rot="5400000">
            <a:off x="4390007" y="3036346"/>
            <a:ext cx="1260629" cy="1127464"/>
          </a:xfrm>
          <a:prstGeom prst="snip2SameRect">
            <a:avLst>
              <a:gd name="adj1" fmla="val 28007"/>
              <a:gd name="adj2" fmla="val 0"/>
            </a:avLst>
          </a:prstGeom>
          <a:solidFill>
            <a:schemeClr val="accent3">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Top Corners Snipped 12">
            <a:extLst>
              <a:ext uri="{FF2B5EF4-FFF2-40B4-BE49-F238E27FC236}">
                <a16:creationId xmlns:a16="http://schemas.microsoft.com/office/drawing/2014/main" id="{9DEAF4AD-F9CF-4C1D-9301-A109536B8AA9}"/>
              </a:ext>
            </a:extLst>
          </p:cNvPr>
          <p:cNvSpPr/>
          <p:nvPr/>
        </p:nvSpPr>
        <p:spPr>
          <a:xfrm rot="5400000">
            <a:off x="4390007" y="5354899"/>
            <a:ext cx="1260629" cy="1127464"/>
          </a:xfrm>
          <a:prstGeom prst="snip2SameRect">
            <a:avLst>
              <a:gd name="adj1" fmla="val 28007"/>
              <a:gd name="adj2" fmla="val 0"/>
            </a:avLst>
          </a:prstGeom>
          <a:solidFill>
            <a:schemeClr val="accent3">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99068DA2-C98F-4828-AED6-1A4E834BDE9F}"/>
                  </a:ext>
                </a:extLst>
              </p:cNvPr>
              <p:cNvSpPr txBox="1"/>
              <p:nvPr/>
            </p:nvSpPr>
            <p:spPr>
              <a:xfrm>
                <a:off x="4620140" y="4506874"/>
                <a:ext cx="713657" cy="70788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4000" i="1" dirty="0" smtClean="0">
                          <a:latin typeface="Cambria Math" panose="02040503050406030204" pitchFamily="18" charset="0"/>
                        </a:rPr>
                        <m:t>…</m:t>
                      </m:r>
                    </m:oMath>
                  </m:oMathPara>
                </a14:m>
                <a:endParaRPr lang="en-IN" sz="2400" dirty="0"/>
              </a:p>
            </p:txBody>
          </p:sp>
        </mc:Choice>
        <mc:Fallback xmlns="">
          <p:sp>
            <p:nvSpPr>
              <p:cNvPr id="14" name="TextBox 13">
                <a:extLst>
                  <a:ext uri="{FF2B5EF4-FFF2-40B4-BE49-F238E27FC236}">
                    <a16:creationId xmlns:a16="http://schemas.microsoft.com/office/drawing/2014/main" id="{99068DA2-C98F-4828-AED6-1A4E834BDE9F}"/>
                  </a:ext>
                </a:extLst>
              </p:cNvPr>
              <p:cNvSpPr txBox="1">
                <a:spLocks noRot="1" noChangeAspect="1" noMove="1" noResize="1" noEditPoints="1" noAdjustHandles="1" noChangeArrowheads="1" noChangeShapeType="1" noTextEdit="1"/>
              </p:cNvSpPr>
              <p:nvPr/>
            </p:nvSpPr>
            <p:spPr>
              <a:xfrm>
                <a:off x="4620140" y="4506874"/>
                <a:ext cx="713657" cy="707886"/>
              </a:xfrm>
              <a:prstGeom prst="rect">
                <a:avLst/>
              </a:prstGeom>
              <a:blipFill>
                <a:blip r:embed="rId2"/>
                <a:stretch>
                  <a:fillRect/>
                </a:stretch>
              </a:blipFill>
            </p:spPr>
            <p:txBody>
              <a:bodyPr/>
              <a:lstStyle/>
              <a:p>
                <a:r>
                  <a:rPr lang="en-IN">
                    <a:noFill/>
                  </a:rPr>
                  <a:t> </a:t>
                </a:r>
              </a:p>
            </p:txBody>
          </p:sp>
        </mc:Fallback>
      </mc:AlternateContent>
      <p:sp>
        <p:nvSpPr>
          <p:cNvPr id="8" name="TextBox 7">
            <a:extLst>
              <a:ext uri="{FF2B5EF4-FFF2-40B4-BE49-F238E27FC236}">
                <a16:creationId xmlns:a16="http://schemas.microsoft.com/office/drawing/2014/main" id="{BCC1D31F-4110-4BBC-A5CC-FA10D729BC99}"/>
              </a:ext>
            </a:extLst>
          </p:cNvPr>
          <p:cNvSpPr txBox="1"/>
          <p:nvPr/>
        </p:nvSpPr>
        <p:spPr>
          <a:xfrm>
            <a:off x="4685934" y="1932735"/>
            <a:ext cx="668773" cy="369332"/>
          </a:xfrm>
          <a:prstGeom prst="rect">
            <a:avLst/>
          </a:prstGeom>
          <a:noFill/>
        </p:spPr>
        <p:txBody>
          <a:bodyPr wrap="none" rtlCol="0">
            <a:spAutoFit/>
          </a:bodyPr>
          <a:lstStyle/>
          <a:p>
            <a:r>
              <a:rPr lang="en-IN" dirty="0"/>
              <a:t>ML-1</a:t>
            </a:r>
          </a:p>
        </p:txBody>
      </p:sp>
      <p:sp>
        <p:nvSpPr>
          <p:cNvPr id="17" name="TextBox 16">
            <a:extLst>
              <a:ext uri="{FF2B5EF4-FFF2-40B4-BE49-F238E27FC236}">
                <a16:creationId xmlns:a16="http://schemas.microsoft.com/office/drawing/2014/main" id="{ADF6EF6D-1663-4292-B8BC-6113B30C5A3D}"/>
              </a:ext>
            </a:extLst>
          </p:cNvPr>
          <p:cNvSpPr txBox="1"/>
          <p:nvPr/>
        </p:nvSpPr>
        <p:spPr>
          <a:xfrm>
            <a:off x="4652199" y="3423915"/>
            <a:ext cx="668773" cy="369332"/>
          </a:xfrm>
          <a:prstGeom prst="rect">
            <a:avLst/>
          </a:prstGeom>
          <a:noFill/>
        </p:spPr>
        <p:txBody>
          <a:bodyPr wrap="none" rtlCol="0">
            <a:spAutoFit/>
          </a:bodyPr>
          <a:lstStyle/>
          <a:p>
            <a:r>
              <a:rPr lang="en-IN" dirty="0"/>
              <a:t>ML-2</a:t>
            </a:r>
          </a:p>
        </p:txBody>
      </p:sp>
      <p:sp>
        <p:nvSpPr>
          <p:cNvPr id="18" name="TextBox 17">
            <a:extLst>
              <a:ext uri="{FF2B5EF4-FFF2-40B4-BE49-F238E27FC236}">
                <a16:creationId xmlns:a16="http://schemas.microsoft.com/office/drawing/2014/main" id="{04414991-C753-4AAF-A915-4D856290654F}"/>
              </a:ext>
            </a:extLst>
          </p:cNvPr>
          <p:cNvSpPr txBox="1"/>
          <p:nvPr/>
        </p:nvSpPr>
        <p:spPr>
          <a:xfrm>
            <a:off x="4620140" y="5733965"/>
            <a:ext cx="732893" cy="369332"/>
          </a:xfrm>
          <a:prstGeom prst="rect">
            <a:avLst/>
          </a:prstGeom>
          <a:noFill/>
        </p:spPr>
        <p:txBody>
          <a:bodyPr wrap="none" rtlCol="0">
            <a:spAutoFit/>
          </a:bodyPr>
          <a:lstStyle/>
          <a:p>
            <a:r>
              <a:rPr lang="en-IN" dirty="0"/>
              <a:t>ML-N</a:t>
            </a: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CC229FCC-3DD2-4891-8FE0-2A6D1506EDFA}"/>
                  </a:ext>
                </a:extLst>
              </p:cNvPr>
              <p:cNvSpPr txBox="1"/>
              <p:nvPr/>
            </p:nvSpPr>
            <p:spPr>
              <a:xfrm>
                <a:off x="351702" y="3668115"/>
                <a:ext cx="359546" cy="5847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3200" b="1" i="1" smtClean="0">
                          <a:latin typeface="Cambria Math" panose="02040503050406030204" pitchFamily="18" charset="0"/>
                        </a:rPr>
                        <m:t>𝑿</m:t>
                      </m:r>
                    </m:oMath>
                  </m:oMathPara>
                </a14:m>
                <a:endParaRPr lang="en-IN" sz="3200" b="1" dirty="0"/>
              </a:p>
            </p:txBody>
          </p:sp>
        </mc:Choice>
        <mc:Fallback xmlns="">
          <p:sp>
            <p:nvSpPr>
              <p:cNvPr id="20" name="TextBox 19">
                <a:extLst>
                  <a:ext uri="{FF2B5EF4-FFF2-40B4-BE49-F238E27FC236}">
                    <a16:creationId xmlns:a16="http://schemas.microsoft.com/office/drawing/2014/main" id="{CC229FCC-3DD2-4891-8FE0-2A6D1506EDFA}"/>
                  </a:ext>
                </a:extLst>
              </p:cNvPr>
              <p:cNvSpPr txBox="1">
                <a:spLocks noRot="1" noChangeAspect="1" noMove="1" noResize="1" noEditPoints="1" noAdjustHandles="1" noChangeArrowheads="1" noChangeShapeType="1" noTextEdit="1"/>
              </p:cNvSpPr>
              <p:nvPr/>
            </p:nvSpPr>
            <p:spPr>
              <a:xfrm>
                <a:off x="351702" y="3668115"/>
                <a:ext cx="359546" cy="584775"/>
              </a:xfrm>
              <a:prstGeom prst="rect">
                <a:avLst/>
              </a:prstGeom>
              <a:blipFill>
                <a:blip r:embed="rId3"/>
                <a:stretch>
                  <a:fillRect r="-3390"/>
                </a:stretch>
              </a:blipFill>
            </p:spPr>
            <p:txBody>
              <a:bodyPr/>
              <a:lstStyle/>
              <a:p>
                <a:r>
                  <a:rPr lang="en-IN">
                    <a:noFill/>
                  </a:rPr>
                  <a:t> </a:t>
                </a:r>
              </a:p>
            </p:txBody>
          </p:sp>
        </mc:Fallback>
      </mc:AlternateContent>
      <p:cxnSp>
        <p:nvCxnSpPr>
          <p:cNvPr id="23" name="Straight Arrow Connector 22">
            <a:extLst>
              <a:ext uri="{FF2B5EF4-FFF2-40B4-BE49-F238E27FC236}">
                <a16:creationId xmlns:a16="http://schemas.microsoft.com/office/drawing/2014/main" id="{643B3FC0-C85F-4414-B025-5ADA6C261923}"/>
              </a:ext>
            </a:extLst>
          </p:cNvPr>
          <p:cNvCxnSpPr>
            <a:stCxn id="7" idx="3"/>
          </p:cNvCxnSpPr>
          <p:nvPr/>
        </p:nvCxnSpPr>
        <p:spPr>
          <a:xfrm flipV="1">
            <a:off x="5584054" y="2089393"/>
            <a:ext cx="612560" cy="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B06B5BE8-2C5C-4701-B504-1B28B2E3F4A1}"/>
              </a:ext>
            </a:extLst>
          </p:cNvPr>
          <p:cNvCxnSpPr/>
          <p:nvPr/>
        </p:nvCxnSpPr>
        <p:spPr>
          <a:xfrm flipV="1">
            <a:off x="5584054" y="3600077"/>
            <a:ext cx="612560" cy="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FFF7098F-593C-461A-A28C-8DC9DE6671A7}"/>
              </a:ext>
            </a:extLst>
          </p:cNvPr>
          <p:cNvCxnSpPr/>
          <p:nvPr/>
        </p:nvCxnSpPr>
        <p:spPr>
          <a:xfrm flipV="1">
            <a:off x="5584054" y="5969667"/>
            <a:ext cx="612560" cy="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Right Brace 23">
            <a:extLst>
              <a:ext uri="{FF2B5EF4-FFF2-40B4-BE49-F238E27FC236}">
                <a16:creationId xmlns:a16="http://schemas.microsoft.com/office/drawing/2014/main" id="{D3D66B05-80EE-4256-9785-C9CEF88F4281}"/>
              </a:ext>
            </a:extLst>
          </p:cNvPr>
          <p:cNvSpPr/>
          <p:nvPr/>
        </p:nvSpPr>
        <p:spPr>
          <a:xfrm>
            <a:off x="7615502" y="1814762"/>
            <a:ext cx="519336" cy="4571582"/>
          </a:xfrm>
          <a:prstGeom prst="rightBrace">
            <a:avLst>
              <a:gd name="adj1" fmla="val 127993"/>
              <a:gd name="adj2" fmla="val 48058"/>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74F65A14-DCE2-4CE4-9FBE-C72E5A594363}"/>
                  </a:ext>
                </a:extLst>
              </p:cNvPr>
              <p:cNvSpPr txBox="1"/>
              <p:nvPr/>
            </p:nvSpPr>
            <p:spPr>
              <a:xfrm>
                <a:off x="8398581" y="3663374"/>
                <a:ext cx="359546" cy="5981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US" sz="3200" b="1" i="1" smtClean="0">
                              <a:latin typeface="Cambria Math" panose="02040503050406030204" pitchFamily="18" charset="0"/>
                            </a:rPr>
                          </m:ctrlPr>
                        </m:accPr>
                        <m:e>
                          <m:r>
                            <a:rPr lang="en-US" sz="3200" b="1" i="1" smtClean="0">
                              <a:latin typeface="Cambria Math" panose="02040503050406030204" pitchFamily="18" charset="0"/>
                            </a:rPr>
                            <m:t>𝑿</m:t>
                          </m:r>
                        </m:e>
                      </m:acc>
                    </m:oMath>
                  </m:oMathPara>
                </a14:m>
                <a:endParaRPr lang="en-IN" sz="3200" b="1" dirty="0"/>
              </a:p>
            </p:txBody>
          </p:sp>
        </mc:Choice>
        <mc:Fallback xmlns="">
          <p:sp>
            <p:nvSpPr>
              <p:cNvPr id="31" name="TextBox 30">
                <a:extLst>
                  <a:ext uri="{FF2B5EF4-FFF2-40B4-BE49-F238E27FC236}">
                    <a16:creationId xmlns:a16="http://schemas.microsoft.com/office/drawing/2014/main" id="{74F65A14-DCE2-4CE4-9FBE-C72E5A594363}"/>
                  </a:ext>
                </a:extLst>
              </p:cNvPr>
              <p:cNvSpPr txBox="1">
                <a:spLocks noRot="1" noChangeAspect="1" noMove="1" noResize="1" noEditPoints="1" noAdjustHandles="1" noChangeArrowheads="1" noChangeShapeType="1" noTextEdit="1"/>
              </p:cNvSpPr>
              <p:nvPr/>
            </p:nvSpPr>
            <p:spPr>
              <a:xfrm>
                <a:off x="8398581" y="3663374"/>
                <a:ext cx="359546" cy="598177"/>
              </a:xfrm>
              <a:prstGeom prst="rect">
                <a:avLst/>
              </a:prstGeom>
              <a:blipFill>
                <a:blip r:embed="rId4"/>
                <a:stretch>
                  <a:fillRect r="-3390"/>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graphicFrame>
            <p:nvGraphicFramePr>
              <p:cNvPr id="3" name="Table 3">
                <a:extLst>
                  <a:ext uri="{FF2B5EF4-FFF2-40B4-BE49-F238E27FC236}">
                    <a16:creationId xmlns:a16="http://schemas.microsoft.com/office/drawing/2014/main" id="{4B0B8432-0B27-4FB2-A50E-C02E3D76270E}"/>
                  </a:ext>
                </a:extLst>
              </p:cNvPr>
              <p:cNvGraphicFramePr>
                <a:graphicFrameLocks noGrp="1"/>
              </p:cNvGraphicFramePr>
              <p:nvPr>
                <p:extLst>
                  <p:ext uri="{D42A27DB-BD31-4B8C-83A1-F6EECF244321}">
                    <p14:modId xmlns:p14="http://schemas.microsoft.com/office/powerpoint/2010/main" val="3876848602"/>
                  </p:ext>
                </p:extLst>
              </p:nvPr>
            </p:nvGraphicFramePr>
            <p:xfrm>
              <a:off x="2647963" y="1030888"/>
              <a:ext cx="713657" cy="1854200"/>
            </p:xfrm>
            <a:graphic>
              <a:graphicData uri="http://schemas.openxmlformats.org/drawingml/2006/table">
                <a:tbl>
                  <a:tblPr firstRow="1" bandRow="1">
                    <a:tableStyleId>{5940675A-B579-460E-94D1-54222C63F5DA}</a:tableStyleId>
                  </a:tblPr>
                  <a:tblGrid>
                    <a:gridCol w="713657">
                      <a:extLst>
                        <a:ext uri="{9D8B030D-6E8A-4147-A177-3AD203B41FA5}">
                          <a16:colId xmlns:a16="http://schemas.microsoft.com/office/drawing/2014/main" val="1389853941"/>
                        </a:ext>
                      </a:extLst>
                    </a:gridCol>
                  </a:tblGrid>
                  <a:tr h="370840">
                    <a:tc>
                      <a:txBody>
                        <a:bodyPr/>
                        <a:lstStyle/>
                        <a:p>
                          <a:pPr/>
                          <a14:m>
                            <m:oMathPara xmlns:m="http://schemas.openxmlformats.org/officeDocument/2006/math">
                              <m:oMathParaPr>
                                <m:jc m:val="centerGroup"/>
                              </m:oMathParaPr>
                              <m:oMath xmlns:m="http://schemas.openxmlformats.org/officeDocument/2006/math">
                                <m:sSub>
                                  <m:sSubPr>
                                    <m:ctrlPr>
                                      <a:rPr lang="en-US" sz="1800" b="1" i="1" smtClean="0">
                                        <a:latin typeface="Cambria Math" panose="02040503050406030204" pitchFamily="18" charset="0"/>
                                      </a:rPr>
                                    </m:ctrlPr>
                                  </m:sSubPr>
                                  <m:e>
                                    <m:r>
                                      <a:rPr lang="en-US" sz="1800" b="1" i="1" smtClean="0">
                                        <a:latin typeface="Cambria Math" panose="02040503050406030204" pitchFamily="18" charset="0"/>
                                      </a:rPr>
                                      <m:t>𝑿</m:t>
                                    </m:r>
                                  </m:e>
                                  <m:sub>
                                    <m:r>
                                      <a:rPr lang="en-US" sz="1800" b="1" i="1" smtClean="0">
                                        <a:latin typeface="Cambria Math" panose="02040503050406030204" pitchFamily="18" charset="0"/>
                                      </a:rPr>
                                      <m:t>𝟏</m:t>
                                    </m:r>
                                  </m:sub>
                                </m:sSub>
                              </m:oMath>
                            </m:oMathPara>
                          </a14:m>
                          <a:endParaRPr lang="en-IN" dirty="0"/>
                        </a:p>
                      </a:txBody>
                      <a:tcPr/>
                    </a:tc>
                    <a:extLst>
                      <a:ext uri="{0D108BD9-81ED-4DB2-BD59-A6C34878D82A}">
                        <a16:rowId xmlns:a16="http://schemas.microsoft.com/office/drawing/2014/main" val="104389396"/>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sz="1800" b="1" i="1" smtClean="0">
                                        <a:latin typeface="Cambria Math" panose="02040503050406030204" pitchFamily="18" charset="0"/>
                                      </a:rPr>
                                    </m:ctrlPr>
                                  </m:sSubPr>
                                  <m:e>
                                    <m:r>
                                      <a:rPr lang="en-US" sz="1800" b="1" i="1" smtClean="0">
                                        <a:latin typeface="Cambria Math" panose="02040503050406030204" pitchFamily="18" charset="0"/>
                                      </a:rPr>
                                      <m:t>𝑿</m:t>
                                    </m:r>
                                  </m:e>
                                  <m:sub>
                                    <m:r>
                                      <a:rPr lang="en-US" sz="1800" b="1" i="1" smtClean="0">
                                        <a:latin typeface="Cambria Math" panose="02040503050406030204" pitchFamily="18" charset="0"/>
                                      </a:rPr>
                                      <m:t>𝟐</m:t>
                                    </m:r>
                                  </m:sub>
                                </m:sSub>
                              </m:oMath>
                            </m:oMathPara>
                          </a14:m>
                          <a:endParaRPr lang="en-IN" dirty="0"/>
                        </a:p>
                      </a:txBody>
                      <a:tcPr/>
                    </a:tc>
                    <a:extLst>
                      <a:ext uri="{0D108BD9-81ED-4DB2-BD59-A6C34878D82A}">
                        <a16:rowId xmlns:a16="http://schemas.microsoft.com/office/drawing/2014/main" val="2705590487"/>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sz="1800" b="1" i="1" smtClean="0">
                                        <a:latin typeface="Cambria Math" panose="02040503050406030204" pitchFamily="18" charset="0"/>
                                      </a:rPr>
                                    </m:ctrlPr>
                                  </m:sSubPr>
                                  <m:e>
                                    <m:r>
                                      <a:rPr lang="en-US" sz="1800" b="1" i="1" smtClean="0">
                                        <a:latin typeface="Cambria Math" panose="02040503050406030204" pitchFamily="18" charset="0"/>
                                      </a:rPr>
                                      <m:t>𝑿</m:t>
                                    </m:r>
                                  </m:e>
                                  <m:sub>
                                    <m:r>
                                      <a:rPr lang="en-US" sz="1800" b="1" i="1" smtClean="0">
                                        <a:latin typeface="Cambria Math" panose="02040503050406030204" pitchFamily="18" charset="0"/>
                                      </a:rPr>
                                      <m:t>𝟑</m:t>
                                    </m:r>
                                  </m:sub>
                                </m:sSub>
                              </m:oMath>
                            </m:oMathPara>
                          </a14:m>
                          <a:endParaRPr lang="en-IN" dirty="0"/>
                        </a:p>
                      </a:txBody>
                      <a:tcPr/>
                    </a:tc>
                    <a:extLst>
                      <a:ext uri="{0D108BD9-81ED-4DB2-BD59-A6C34878D82A}">
                        <a16:rowId xmlns:a16="http://schemas.microsoft.com/office/drawing/2014/main" val="132027483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800" i="1" dirty="0" smtClean="0">
                                    <a:latin typeface="Cambria Math" panose="02040503050406030204" pitchFamily="18" charset="0"/>
                                  </a:rPr>
                                  <m:t>…</m:t>
                                </m:r>
                              </m:oMath>
                            </m:oMathPara>
                          </a14:m>
                          <a:endParaRPr lang="en-IN" sz="1100" dirty="0"/>
                        </a:p>
                      </a:txBody>
                      <a:tcPr/>
                    </a:tc>
                    <a:extLst>
                      <a:ext uri="{0D108BD9-81ED-4DB2-BD59-A6C34878D82A}">
                        <a16:rowId xmlns:a16="http://schemas.microsoft.com/office/drawing/2014/main" val="3700692133"/>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sz="1800" b="1" i="1" smtClean="0">
                                        <a:latin typeface="Cambria Math" panose="02040503050406030204" pitchFamily="18" charset="0"/>
                                      </a:rPr>
                                    </m:ctrlPr>
                                  </m:sSubPr>
                                  <m:e>
                                    <m:r>
                                      <a:rPr lang="en-US" sz="1800" b="1" i="1" smtClean="0">
                                        <a:latin typeface="Cambria Math" panose="02040503050406030204" pitchFamily="18" charset="0"/>
                                      </a:rPr>
                                      <m:t>𝑿</m:t>
                                    </m:r>
                                  </m:e>
                                  <m:sub>
                                    <m:r>
                                      <a:rPr lang="en-US" sz="1800" b="1" i="1" smtClean="0">
                                        <a:latin typeface="Cambria Math" panose="02040503050406030204" pitchFamily="18" charset="0"/>
                                      </a:rPr>
                                      <m:t>𝟓𝟐</m:t>
                                    </m:r>
                                  </m:sub>
                                </m:sSub>
                              </m:oMath>
                            </m:oMathPara>
                          </a14:m>
                          <a:endParaRPr lang="en-IN" dirty="0"/>
                        </a:p>
                      </a:txBody>
                      <a:tcPr/>
                    </a:tc>
                    <a:extLst>
                      <a:ext uri="{0D108BD9-81ED-4DB2-BD59-A6C34878D82A}">
                        <a16:rowId xmlns:a16="http://schemas.microsoft.com/office/drawing/2014/main" val="2675055093"/>
                      </a:ext>
                    </a:extLst>
                  </a:tr>
                </a:tbl>
              </a:graphicData>
            </a:graphic>
          </p:graphicFrame>
        </mc:Choice>
        <mc:Fallback xmlns="">
          <p:graphicFrame>
            <p:nvGraphicFramePr>
              <p:cNvPr id="3" name="Table 3">
                <a:extLst>
                  <a:ext uri="{FF2B5EF4-FFF2-40B4-BE49-F238E27FC236}">
                    <a16:creationId xmlns:a16="http://schemas.microsoft.com/office/drawing/2014/main" id="{4B0B8432-0B27-4FB2-A50E-C02E3D76270E}"/>
                  </a:ext>
                </a:extLst>
              </p:cNvPr>
              <p:cNvGraphicFramePr>
                <a:graphicFrameLocks noGrp="1"/>
              </p:cNvGraphicFramePr>
              <p:nvPr>
                <p:extLst>
                  <p:ext uri="{D42A27DB-BD31-4B8C-83A1-F6EECF244321}">
                    <p14:modId xmlns:p14="http://schemas.microsoft.com/office/powerpoint/2010/main" val="3876848602"/>
                  </p:ext>
                </p:extLst>
              </p:nvPr>
            </p:nvGraphicFramePr>
            <p:xfrm>
              <a:off x="2647963" y="1030888"/>
              <a:ext cx="713657" cy="1854200"/>
            </p:xfrm>
            <a:graphic>
              <a:graphicData uri="http://schemas.openxmlformats.org/drawingml/2006/table">
                <a:tbl>
                  <a:tblPr firstRow="1" bandRow="1">
                    <a:tableStyleId>{5940675A-B579-460E-94D1-54222C63F5DA}</a:tableStyleId>
                  </a:tblPr>
                  <a:tblGrid>
                    <a:gridCol w="713657">
                      <a:extLst>
                        <a:ext uri="{9D8B030D-6E8A-4147-A177-3AD203B41FA5}">
                          <a16:colId xmlns:a16="http://schemas.microsoft.com/office/drawing/2014/main" val="1389853941"/>
                        </a:ext>
                      </a:extLst>
                    </a:gridCol>
                  </a:tblGrid>
                  <a:tr h="370840">
                    <a:tc>
                      <a:txBody>
                        <a:bodyPr/>
                        <a:lstStyle/>
                        <a:p>
                          <a:endParaRPr lang="en-US"/>
                        </a:p>
                      </a:txBody>
                      <a:tcPr>
                        <a:blipFill>
                          <a:blip r:embed="rId5"/>
                          <a:stretch>
                            <a:fillRect l="-847" t="-1639" r="-1695" b="-403279"/>
                          </a:stretch>
                        </a:blipFill>
                      </a:tcPr>
                    </a:tc>
                    <a:extLst>
                      <a:ext uri="{0D108BD9-81ED-4DB2-BD59-A6C34878D82A}">
                        <a16:rowId xmlns:a16="http://schemas.microsoft.com/office/drawing/2014/main" val="104389396"/>
                      </a:ext>
                    </a:extLst>
                  </a:tr>
                  <a:tr h="370840">
                    <a:tc>
                      <a:txBody>
                        <a:bodyPr/>
                        <a:lstStyle/>
                        <a:p>
                          <a:endParaRPr lang="en-US"/>
                        </a:p>
                      </a:txBody>
                      <a:tcPr>
                        <a:blipFill>
                          <a:blip r:embed="rId5"/>
                          <a:stretch>
                            <a:fillRect l="-847" t="-101639" r="-1695" b="-303279"/>
                          </a:stretch>
                        </a:blipFill>
                      </a:tcPr>
                    </a:tc>
                    <a:extLst>
                      <a:ext uri="{0D108BD9-81ED-4DB2-BD59-A6C34878D82A}">
                        <a16:rowId xmlns:a16="http://schemas.microsoft.com/office/drawing/2014/main" val="2705590487"/>
                      </a:ext>
                    </a:extLst>
                  </a:tr>
                  <a:tr h="370840">
                    <a:tc>
                      <a:txBody>
                        <a:bodyPr/>
                        <a:lstStyle/>
                        <a:p>
                          <a:endParaRPr lang="en-US"/>
                        </a:p>
                      </a:txBody>
                      <a:tcPr>
                        <a:blipFill>
                          <a:blip r:embed="rId5"/>
                          <a:stretch>
                            <a:fillRect l="-847" t="-201639" r="-1695" b="-203279"/>
                          </a:stretch>
                        </a:blipFill>
                      </a:tcPr>
                    </a:tc>
                    <a:extLst>
                      <a:ext uri="{0D108BD9-81ED-4DB2-BD59-A6C34878D82A}">
                        <a16:rowId xmlns:a16="http://schemas.microsoft.com/office/drawing/2014/main" val="1320274839"/>
                      </a:ext>
                    </a:extLst>
                  </a:tr>
                  <a:tr h="370840">
                    <a:tc>
                      <a:txBody>
                        <a:bodyPr/>
                        <a:lstStyle/>
                        <a:p>
                          <a:endParaRPr lang="en-US"/>
                        </a:p>
                      </a:txBody>
                      <a:tcPr>
                        <a:blipFill>
                          <a:blip r:embed="rId5"/>
                          <a:stretch>
                            <a:fillRect l="-847" t="-301639" r="-1695" b="-103279"/>
                          </a:stretch>
                        </a:blipFill>
                      </a:tcPr>
                    </a:tc>
                    <a:extLst>
                      <a:ext uri="{0D108BD9-81ED-4DB2-BD59-A6C34878D82A}">
                        <a16:rowId xmlns:a16="http://schemas.microsoft.com/office/drawing/2014/main" val="3700692133"/>
                      </a:ext>
                    </a:extLst>
                  </a:tr>
                  <a:tr h="370840">
                    <a:tc>
                      <a:txBody>
                        <a:bodyPr/>
                        <a:lstStyle/>
                        <a:p>
                          <a:endParaRPr lang="en-US"/>
                        </a:p>
                      </a:txBody>
                      <a:tcPr>
                        <a:blipFill>
                          <a:blip r:embed="rId5"/>
                          <a:stretch>
                            <a:fillRect l="-847" t="-401639" r="-1695" b="-3279"/>
                          </a:stretch>
                        </a:blipFill>
                      </a:tcPr>
                    </a:tc>
                    <a:extLst>
                      <a:ext uri="{0D108BD9-81ED-4DB2-BD59-A6C34878D82A}">
                        <a16:rowId xmlns:a16="http://schemas.microsoft.com/office/drawing/2014/main" val="2675055093"/>
                      </a:ext>
                    </a:extLst>
                  </a:tr>
                </a:tbl>
              </a:graphicData>
            </a:graphic>
          </p:graphicFrame>
        </mc:Fallback>
      </mc:AlternateContent>
      <p:cxnSp>
        <p:nvCxnSpPr>
          <p:cNvPr id="34" name="Straight Arrow Connector 33">
            <a:extLst>
              <a:ext uri="{FF2B5EF4-FFF2-40B4-BE49-F238E27FC236}">
                <a16:creationId xmlns:a16="http://schemas.microsoft.com/office/drawing/2014/main" id="{A2B88F89-BB9E-4A61-8597-1D63F8FF67A8}"/>
              </a:ext>
            </a:extLst>
          </p:cNvPr>
          <p:cNvCxnSpPr>
            <a:cxnSpLocks/>
            <a:endCxn id="7" idx="1"/>
          </p:cNvCxnSpPr>
          <p:nvPr/>
        </p:nvCxnSpPr>
        <p:spPr>
          <a:xfrm>
            <a:off x="3373515" y="2086252"/>
            <a:ext cx="1083075" cy="314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F038420F-4B72-4FF8-91F2-56F3D064EEF8}"/>
              </a:ext>
            </a:extLst>
          </p:cNvPr>
          <p:cNvCxnSpPr>
            <a:cxnSpLocks/>
            <a:stCxn id="20" idx="3"/>
            <a:endCxn id="3" idx="1"/>
          </p:cNvCxnSpPr>
          <p:nvPr/>
        </p:nvCxnSpPr>
        <p:spPr>
          <a:xfrm flipV="1">
            <a:off x="711248" y="1957988"/>
            <a:ext cx="1936715" cy="200251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E5060261-09EC-4458-988D-AC2A51BC2C24}"/>
                  </a:ext>
                </a:extLst>
              </p:cNvPr>
              <p:cNvSpPr txBox="1"/>
              <p:nvPr/>
            </p:nvSpPr>
            <p:spPr>
              <a:xfrm>
                <a:off x="6291188" y="1901586"/>
                <a:ext cx="53265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1" i="1" smtClean="0">
                              <a:latin typeface="Cambria Math" panose="02040503050406030204" pitchFamily="18" charset="0"/>
                            </a:rPr>
                          </m:ctrlPr>
                        </m:sSubPr>
                        <m:e>
                          <m:r>
                            <a:rPr lang="en-US" sz="1800" b="1" i="1" smtClean="0">
                              <a:latin typeface="Cambria Math" panose="02040503050406030204" pitchFamily="18" charset="0"/>
                            </a:rPr>
                            <m:t>𝑿</m:t>
                          </m:r>
                        </m:e>
                        <m:sub>
                          <m:r>
                            <a:rPr lang="en-US" sz="1800" b="1" i="1" smtClean="0">
                              <a:latin typeface="Cambria Math" panose="02040503050406030204" pitchFamily="18" charset="0"/>
                            </a:rPr>
                            <m:t>𝟏</m:t>
                          </m:r>
                        </m:sub>
                      </m:sSub>
                    </m:oMath>
                  </m:oMathPara>
                </a14:m>
                <a:endParaRPr lang="en-IN" dirty="0"/>
              </a:p>
            </p:txBody>
          </p:sp>
        </mc:Choice>
        <mc:Fallback xmlns="">
          <p:sp>
            <p:nvSpPr>
              <p:cNvPr id="36" name="TextBox 35">
                <a:extLst>
                  <a:ext uri="{FF2B5EF4-FFF2-40B4-BE49-F238E27FC236}">
                    <a16:creationId xmlns:a16="http://schemas.microsoft.com/office/drawing/2014/main" id="{E5060261-09EC-4458-988D-AC2A51BC2C24}"/>
                  </a:ext>
                </a:extLst>
              </p:cNvPr>
              <p:cNvSpPr txBox="1">
                <a:spLocks noRot="1" noChangeAspect="1" noMove="1" noResize="1" noEditPoints="1" noAdjustHandles="1" noChangeArrowheads="1" noChangeShapeType="1" noTextEdit="1"/>
              </p:cNvSpPr>
              <p:nvPr/>
            </p:nvSpPr>
            <p:spPr>
              <a:xfrm>
                <a:off x="6291188" y="1901586"/>
                <a:ext cx="532658" cy="369332"/>
              </a:xfrm>
              <a:prstGeom prst="rect">
                <a:avLst/>
              </a:prstGeom>
              <a:blipFill>
                <a:blip r:embed="rId6"/>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graphicFrame>
            <p:nvGraphicFramePr>
              <p:cNvPr id="37" name="Table 3">
                <a:extLst>
                  <a:ext uri="{FF2B5EF4-FFF2-40B4-BE49-F238E27FC236}">
                    <a16:creationId xmlns:a16="http://schemas.microsoft.com/office/drawing/2014/main" id="{46D4E98E-0BFC-4C81-AEA5-F3D2F15D2B20}"/>
                  </a:ext>
                </a:extLst>
              </p:cNvPr>
              <p:cNvGraphicFramePr>
                <a:graphicFrameLocks noGrp="1"/>
              </p:cNvGraphicFramePr>
              <p:nvPr>
                <p:extLst>
                  <p:ext uri="{D42A27DB-BD31-4B8C-83A1-F6EECF244321}">
                    <p14:modId xmlns:p14="http://schemas.microsoft.com/office/powerpoint/2010/main" val="889811147"/>
                  </p:ext>
                </p:extLst>
              </p:nvPr>
            </p:nvGraphicFramePr>
            <p:xfrm>
              <a:off x="2359087" y="3225463"/>
              <a:ext cx="713657" cy="1854200"/>
            </p:xfrm>
            <a:graphic>
              <a:graphicData uri="http://schemas.openxmlformats.org/drawingml/2006/table">
                <a:tbl>
                  <a:tblPr firstRow="1" bandRow="1">
                    <a:tableStyleId>{5940675A-B579-460E-94D1-54222C63F5DA}</a:tableStyleId>
                  </a:tblPr>
                  <a:tblGrid>
                    <a:gridCol w="713657">
                      <a:extLst>
                        <a:ext uri="{9D8B030D-6E8A-4147-A177-3AD203B41FA5}">
                          <a16:colId xmlns:a16="http://schemas.microsoft.com/office/drawing/2014/main" val="1389853941"/>
                        </a:ext>
                      </a:extLst>
                    </a:gridCol>
                  </a:tblGrid>
                  <a:tr h="370840">
                    <a:tc>
                      <a:txBody>
                        <a:bodyPr/>
                        <a:lstStyle/>
                        <a:p>
                          <a:pPr/>
                          <a14:m>
                            <m:oMathPara xmlns:m="http://schemas.openxmlformats.org/officeDocument/2006/math">
                              <m:oMathParaPr>
                                <m:jc m:val="centerGroup"/>
                              </m:oMathParaPr>
                              <m:oMath xmlns:m="http://schemas.openxmlformats.org/officeDocument/2006/math">
                                <m:sSub>
                                  <m:sSubPr>
                                    <m:ctrlPr>
                                      <a:rPr lang="en-US" sz="1800" b="1" i="1" smtClean="0">
                                        <a:latin typeface="Cambria Math" panose="02040503050406030204" pitchFamily="18" charset="0"/>
                                      </a:rPr>
                                    </m:ctrlPr>
                                  </m:sSubPr>
                                  <m:e>
                                    <m:r>
                                      <a:rPr lang="en-US" sz="1800" b="1" i="1" smtClean="0">
                                        <a:latin typeface="Cambria Math" panose="02040503050406030204" pitchFamily="18" charset="0"/>
                                      </a:rPr>
                                      <m:t>𝑿</m:t>
                                    </m:r>
                                  </m:e>
                                  <m:sub>
                                    <m:r>
                                      <a:rPr lang="en-US" sz="1800" b="1" i="1" smtClean="0">
                                        <a:latin typeface="Cambria Math" panose="02040503050406030204" pitchFamily="18" charset="0"/>
                                      </a:rPr>
                                      <m:t>𝟏</m:t>
                                    </m:r>
                                  </m:sub>
                                </m:sSub>
                              </m:oMath>
                            </m:oMathPara>
                          </a14:m>
                          <a:endParaRPr lang="en-IN" dirty="0"/>
                        </a:p>
                      </a:txBody>
                      <a:tcPr/>
                    </a:tc>
                    <a:extLst>
                      <a:ext uri="{0D108BD9-81ED-4DB2-BD59-A6C34878D82A}">
                        <a16:rowId xmlns:a16="http://schemas.microsoft.com/office/drawing/2014/main" val="104389396"/>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sz="1800" b="1" i="1" smtClean="0">
                                        <a:latin typeface="Cambria Math" panose="02040503050406030204" pitchFamily="18" charset="0"/>
                                      </a:rPr>
                                    </m:ctrlPr>
                                  </m:sSubPr>
                                  <m:e>
                                    <m:r>
                                      <a:rPr lang="en-US" sz="1800" b="1" i="1" smtClean="0">
                                        <a:latin typeface="Cambria Math" panose="02040503050406030204" pitchFamily="18" charset="0"/>
                                      </a:rPr>
                                      <m:t>𝑿</m:t>
                                    </m:r>
                                  </m:e>
                                  <m:sub>
                                    <m:r>
                                      <a:rPr lang="en-US" sz="1800" b="1" i="1" smtClean="0">
                                        <a:latin typeface="Cambria Math" panose="02040503050406030204" pitchFamily="18" charset="0"/>
                                      </a:rPr>
                                      <m:t>𝟐</m:t>
                                    </m:r>
                                  </m:sub>
                                </m:sSub>
                              </m:oMath>
                            </m:oMathPara>
                          </a14:m>
                          <a:endParaRPr lang="en-IN" dirty="0"/>
                        </a:p>
                      </a:txBody>
                      <a:tcPr/>
                    </a:tc>
                    <a:extLst>
                      <a:ext uri="{0D108BD9-81ED-4DB2-BD59-A6C34878D82A}">
                        <a16:rowId xmlns:a16="http://schemas.microsoft.com/office/drawing/2014/main" val="2705590487"/>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sz="1800" b="1" i="1" smtClean="0">
                                        <a:latin typeface="Cambria Math" panose="02040503050406030204" pitchFamily="18" charset="0"/>
                                      </a:rPr>
                                    </m:ctrlPr>
                                  </m:sSubPr>
                                  <m:e>
                                    <m:r>
                                      <a:rPr lang="en-US" sz="1800" b="1" i="1" smtClean="0">
                                        <a:latin typeface="Cambria Math" panose="02040503050406030204" pitchFamily="18" charset="0"/>
                                      </a:rPr>
                                      <m:t>𝑿</m:t>
                                    </m:r>
                                  </m:e>
                                  <m:sub>
                                    <m:r>
                                      <a:rPr lang="en-US" sz="1800" b="1" i="1" smtClean="0">
                                        <a:latin typeface="Cambria Math" panose="02040503050406030204" pitchFamily="18" charset="0"/>
                                      </a:rPr>
                                      <m:t>𝟑</m:t>
                                    </m:r>
                                  </m:sub>
                                </m:sSub>
                              </m:oMath>
                            </m:oMathPara>
                          </a14:m>
                          <a:endParaRPr lang="en-IN" dirty="0"/>
                        </a:p>
                      </a:txBody>
                      <a:tcPr/>
                    </a:tc>
                    <a:extLst>
                      <a:ext uri="{0D108BD9-81ED-4DB2-BD59-A6C34878D82A}">
                        <a16:rowId xmlns:a16="http://schemas.microsoft.com/office/drawing/2014/main" val="132027483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800" i="1" dirty="0" smtClean="0">
                                    <a:latin typeface="Cambria Math" panose="02040503050406030204" pitchFamily="18" charset="0"/>
                                  </a:rPr>
                                  <m:t>…</m:t>
                                </m:r>
                              </m:oMath>
                            </m:oMathPara>
                          </a14:m>
                          <a:endParaRPr lang="en-IN" sz="1100" dirty="0"/>
                        </a:p>
                      </a:txBody>
                      <a:tcPr/>
                    </a:tc>
                    <a:extLst>
                      <a:ext uri="{0D108BD9-81ED-4DB2-BD59-A6C34878D82A}">
                        <a16:rowId xmlns:a16="http://schemas.microsoft.com/office/drawing/2014/main" val="3700692133"/>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sz="1800" b="1" i="1" smtClean="0">
                                        <a:latin typeface="Cambria Math" panose="02040503050406030204" pitchFamily="18" charset="0"/>
                                      </a:rPr>
                                    </m:ctrlPr>
                                  </m:sSubPr>
                                  <m:e>
                                    <m:r>
                                      <a:rPr lang="en-US" sz="1800" b="1" i="1" smtClean="0">
                                        <a:latin typeface="Cambria Math" panose="02040503050406030204" pitchFamily="18" charset="0"/>
                                      </a:rPr>
                                      <m:t>𝑿</m:t>
                                    </m:r>
                                  </m:e>
                                  <m:sub>
                                    <m:r>
                                      <a:rPr lang="en-US" sz="1800" b="1" i="1" smtClean="0">
                                        <a:latin typeface="Cambria Math" panose="02040503050406030204" pitchFamily="18" charset="0"/>
                                      </a:rPr>
                                      <m:t>𝟓𝟐</m:t>
                                    </m:r>
                                  </m:sub>
                                </m:sSub>
                              </m:oMath>
                            </m:oMathPara>
                          </a14:m>
                          <a:endParaRPr lang="en-IN" dirty="0"/>
                        </a:p>
                      </a:txBody>
                      <a:tcPr/>
                    </a:tc>
                    <a:extLst>
                      <a:ext uri="{0D108BD9-81ED-4DB2-BD59-A6C34878D82A}">
                        <a16:rowId xmlns:a16="http://schemas.microsoft.com/office/drawing/2014/main" val="2675055093"/>
                      </a:ext>
                    </a:extLst>
                  </a:tr>
                </a:tbl>
              </a:graphicData>
            </a:graphic>
          </p:graphicFrame>
        </mc:Choice>
        <mc:Fallback xmlns="">
          <p:graphicFrame>
            <p:nvGraphicFramePr>
              <p:cNvPr id="37" name="Table 3">
                <a:extLst>
                  <a:ext uri="{FF2B5EF4-FFF2-40B4-BE49-F238E27FC236}">
                    <a16:creationId xmlns:a16="http://schemas.microsoft.com/office/drawing/2014/main" id="{46D4E98E-0BFC-4C81-AEA5-F3D2F15D2B20}"/>
                  </a:ext>
                </a:extLst>
              </p:cNvPr>
              <p:cNvGraphicFramePr>
                <a:graphicFrameLocks noGrp="1"/>
              </p:cNvGraphicFramePr>
              <p:nvPr>
                <p:extLst>
                  <p:ext uri="{D42A27DB-BD31-4B8C-83A1-F6EECF244321}">
                    <p14:modId xmlns:p14="http://schemas.microsoft.com/office/powerpoint/2010/main" val="889811147"/>
                  </p:ext>
                </p:extLst>
              </p:nvPr>
            </p:nvGraphicFramePr>
            <p:xfrm>
              <a:off x="2359087" y="3225463"/>
              <a:ext cx="713657" cy="1854200"/>
            </p:xfrm>
            <a:graphic>
              <a:graphicData uri="http://schemas.openxmlformats.org/drawingml/2006/table">
                <a:tbl>
                  <a:tblPr firstRow="1" bandRow="1">
                    <a:tableStyleId>{5940675A-B579-460E-94D1-54222C63F5DA}</a:tableStyleId>
                  </a:tblPr>
                  <a:tblGrid>
                    <a:gridCol w="713657">
                      <a:extLst>
                        <a:ext uri="{9D8B030D-6E8A-4147-A177-3AD203B41FA5}">
                          <a16:colId xmlns:a16="http://schemas.microsoft.com/office/drawing/2014/main" val="1389853941"/>
                        </a:ext>
                      </a:extLst>
                    </a:gridCol>
                  </a:tblGrid>
                  <a:tr h="370840">
                    <a:tc>
                      <a:txBody>
                        <a:bodyPr/>
                        <a:lstStyle/>
                        <a:p>
                          <a:endParaRPr lang="en-US"/>
                        </a:p>
                      </a:txBody>
                      <a:tcPr>
                        <a:blipFill>
                          <a:blip r:embed="rId7"/>
                          <a:stretch>
                            <a:fillRect l="-840" t="-1639" r="-1681" b="-403279"/>
                          </a:stretch>
                        </a:blipFill>
                      </a:tcPr>
                    </a:tc>
                    <a:extLst>
                      <a:ext uri="{0D108BD9-81ED-4DB2-BD59-A6C34878D82A}">
                        <a16:rowId xmlns:a16="http://schemas.microsoft.com/office/drawing/2014/main" val="104389396"/>
                      </a:ext>
                    </a:extLst>
                  </a:tr>
                  <a:tr h="370840">
                    <a:tc>
                      <a:txBody>
                        <a:bodyPr/>
                        <a:lstStyle/>
                        <a:p>
                          <a:endParaRPr lang="en-US"/>
                        </a:p>
                      </a:txBody>
                      <a:tcPr>
                        <a:blipFill>
                          <a:blip r:embed="rId7"/>
                          <a:stretch>
                            <a:fillRect l="-840" t="-101639" r="-1681" b="-303279"/>
                          </a:stretch>
                        </a:blipFill>
                      </a:tcPr>
                    </a:tc>
                    <a:extLst>
                      <a:ext uri="{0D108BD9-81ED-4DB2-BD59-A6C34878D82A}">
                        <a16:rowId xmlns:a16="http://schemas.microsoft.com/office/drawing/2014/main" val="2705590487"/>
                      </a:ext>
                    </a:extLst>
                  </a:tr>
                  <a:tr h="370840">
                    <a:tc>
                      <a:txBody>
                        <a:bodyPr/>
                        <a:lstStyle/>
                        <a:p>
                          <a:endParaRPr lang="en-US"/>
                        </a:p>
                      </a:txBody>
                      <a:tcPr>
                        <a:blipFill>
                          <a:blip r:embed="rId7"/>
                          <a:stretch>
                            <a:fillRect l="-840" t="-201639" r="-1681" b="-203279"/>
                          </a:stretch>
                        </a:blipFill>
                      </a:tcPr>
                    </a:tc>
                    <a:extLst>
                      <a:ext uri="{0D108BD9-81ED-4DB2-BD59-A6C34878D82A}">
                        <a16:rowId xmlns:a16="http://schemas.microsoft.com/office/drawing/2014/main" val="1320274839"/>
                      </a:ext>
                    </a:extLst>
                  </a:tr>
                  <a:tr h="370840">
                    <a:tc>
                      <a:txBody>
                        <a:bodyPr/>
                        <a:lstStyle/>
                        <a:p>
                          <a:endParaRPr lang="en-US"/>
                        </a:p>
                      </a:txBody>
                      <a:tcPr>
                        <a:blipFill>
                          <a:blip r:embed="rId7"/>
                          <a:stretch>
                            <a:fillRect l="-840" t="-301639" r="-1681" b="-103279"/>
                          </a:stretch>
                        </a:blipFill>
                      </a:tcPr>
                    </a:tc>
                    <a:extLst>
                      <a:ext uri="{0D108BD9-81ED-4DB2-BD59-A6C34878D82A}">
                        <a16:rowId xmlns:a16="http://schemas.microsoft.com/office/drawing/2014/main" val="3700692133"/>
                      </a:ext>
                    </a:extLst>
                  </a:tr>
                  <a:tr h="370840">
                    <a:tc>
                      <a:txBody>
                        <a:bodyPr/>
                        <a:lstStyle/>
                        <a:p>
                          <a:endParaRPr lang="en-US"/>
                        </a:p>
                      </a:txBody>
                      <a:tcPr>
                        <a:blipFill>
                          <a:blip r:embed="rId7"/>
                          <a:stretch>
                            <a:fillRect l="-840" t="-401639" r="-1681" b="-3279"/>
                          </a:stretch>
                        </a:blipFill>
                      </a:tcPr>
                    </a:tc>
                    <a:extLst>
                      <a:ext uri="{0D108BD9-81ED-4DB2-BD59-A6C34878D82A}">
                        <a16:rowId xmlns:a16="http://schemas.microsoft.com/office/drawing/2014/main" val="2675055093"/>
                      </a:ext>
                    </a:extLst>
                  </a:tr>
                </a:tbl>
              </a:graphicData>
            </a:graphic>
          </p:graphicFrame>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DC45288D-B620-4DBE-A3C1-F76145C2FFDA}"/>
                  </a:ext>
                </a:extLst>
              </p:cNvPr>
              <p:cNvSpPr txBox="1"/>
              <p:nvPr/>
            </p:nvSpPr>
            <p:spPr>
              <a:xfrm>
                <a:off x="6314739" y="3423915"/>
                <a:ext cx="53265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1" i="1" smtClean="0">
                              <a:latin typeface="Cambria Math" panose="02040503050406030204" pitchFamily="18" charset="0"/>
                            </a:rPr>
                          </m:ctrlPr>
                        </m:sSubPr>
                        <m:e>
                          <m:r>
                            <a:rPr lang="en-US" sz="1800" b="1" i="1" smtClean="0">
                              <a:latin typeface="Cambria Math" panose="02040503050406030204" pitchFamily="18" charset="0"/>
                            </a:rPr>
                            <m:t>𝑿</m:t>
                          </m:r>
                        </m:e>
                        <m:sub>
                          <m:r>
                            <a:rPr lang="en-US" sz="1800" b="1" i="1" smtClean="0">
                              <a:latin typeface="Cambria Math" panose="02040503050406030204" pitchFamily="18" charset="0"/>
                            </a:rPr>
                            <m:t>𝟐</m:t>
                          </m:r>
                        </m:sub>
                      </m:sSub>
                    </m:oMath>
                  </m:oMathPara>
                </a14:m>
                <a:endParaRPr lang="en-IN" dirty="0"/>
              </a:p>
            </p:txBody>
          </p:sp>
        </mc:Choice>
        <mc:Fallback xmlns="">
          <p:sp>
            <p:nvSpPr>
              <p:cNvPr id="38" name="TextBox 37">
                <a:extLst>
                  <a:ext uri="{FF2B5EF4-FFF2-40B4-BE49-F238E27FC236}">
                    <a16:creationId xmlns:a16="http://schemas.microsoft.com/office/drawing/2014/main" id="{DC45288D-B620-4DBE-A3C1-F76145C2FFDA}"/>
                  </a:ext>
                </a:extLst>
              </p:cNvPr>
              <p:cNvSpPr txBox="1">
                <a:spLocks noRot="1" noChangeAspect="1" noMove="1" noResize="1" noEditPoints="1" noAdjustHandles="1" noChangeArrowheads="1" noChangeShapeType="1" noTextEdit="1"/>
              </p:cNvSpPr>
              <p:nvPr/>
            </p:nvSpPr>
            <p:spPr>
              <a:xfrm>
                <a:off x="6314739" y="3423915"/>
                <a:ext cx="532658" cy="369332"/>
              </a:xfrm>
              <a:prstGeom prst="rect">
                <a:avLst/>
              </a:prstGeom>
              <a:blipFill>
                <a:blip r:embed="rId8"/>
                <a:stretch>
                  <a:fillRect b="-1667"/>
                </a:stretch>
              </a:blipFill>
            </p:spPr>
            <p:txBody>
              <a:bodyPr/>
              <a:lstStyle/>
              <a:p>
                <a:r>
                  <a:rPr lang="en-IN">
                    <a:noFill/>
                  </a:rPr>
                  <a:t> </a:t>
                </a:r>
              </a:p>
            </p:txBody>
          </p:sp>
        </mc:Fallback>
      </mc:AlternateContent>
      <p:cxnSp>
        <p:nvCxnSpPr>
          <p:cNvPr id="39" name="Straight Arrow Connector 38">
            <a:extLst>
              <a:ext uri="{FF2B5EF4-FFF2-40B4-BE49-F238E27FC236}">
                <a16:creationId xmlns:a16="http://schemas.microsoft.com/office/drawing/2014/main" id="{22C988EB-A900-431E-93BB-A902540B4E82}"/>
              </a:ext>
            </a:extLst>
          </p:cNvPr>
          <p:cNvCxnSpPr>
            <a:cxnSpLocks/>
            <a:stCxn id="37" idx="3"/>
            <a:endCxn id="12" idx="1"/>
          </p:cNvCxnSpPr>
          <p:nvPr/>
        </p:nvCxnSpPr>
        <p:spPr>
          <a:xfrm flipV="1">
            <a:off x="3072744" y="3600079"/>
            <a:ext cx="1383846" cy="55248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graphicFrame>
            <p:nvGraphicFramePr>
              <p:cNvPr id="40" name="Table 3">
                <a:extLst>
                  <a:ext uri="{FF2B5EF4-FFF2-40B4-BE49-F238E27FC236}">
                    <a16:creationId xmlns:a16="http://schemas.microsoft.com/office/drawing/2014/main" id="{E2BDEA93-739C-4757-88D9-9579ADD56289}"/>
                  </a:ext>
                </a:extLst>
              </p:cNvPr>
              <p:cNvGraphicFramePr>
                <a:graphicFrameLocks noGrp="1"/>
              </p:cNvGraphicFramePr>
              <p:nvPr>
                <p:extLst>
                  <p:ext uri="{D42A27DB-BD31-4B8C-83A1-F6EECF244321}">
                    <p14:modId xmlns:p14="http://schemas.microsoft.com/office/powerpoint/2010/main" val="3297769861"/>
                  </p:ext>
                </p:extLst>
              </p:nvPr>
            </p:nvGraphicFramePr>
            <p:xfrm>
              <a:off x="1286098" y="4864401"/>
              <a:ext cx="713657" cy="1854200"/>
            </p:xfrm>
            <a:graphic>
              <a:graphicData uri="http://schemas.openxmlformats.org/drawingml/2006/table">
                <a:tbl>
                  <a:tblPr firstRow="1" bandRow="1">
                    <a:tableStyleId>{5940675A-B579-460E-94D1-54222C63F5DA}</a:tableStyleId>
                  </a:tblPr>
                  <a:tblGrid>
                    <a:gridCol w="713657">
                      <a:extLst>
                        <a:ext uri="{9D8B030D-6E8A-4147-A177-3AD203B41FA5}">
                          <a16:colId xmlns:a16="http://schemas.microsoft.com/office/drawing/2014/main" val="1389853941"/>
                        </a:ext>
                      </a:extLst>
                    </a:gridCol>
                  </a:tblGrid>
                  <a:tr h="370840">
                    <a:tc>
                      <a:txBody>
                        <a:bodyPr/>
                        <a:lstStyle/>
                        <a:p>
                          <a:pPr/>
                          <a14:m>
                            <m:oMathPara xmlns:m="http://schemas.openxmlformats.org/officeDocument/2006/math">
                              <m:oMathParaPr>
                                <m:jc m:val="centerGroup"/>
                              </m:oMathParaPr>
                              <m:oMath xmlns:m="http://schemas.openxmlformats.org/officeDocument/2006/math">
                                <m:sSub>
                                  <m:sSubPr>
                                    <m:ctrlPr>
                                      <a:rPr lang="en-US" sz="1800" b="1" i="1" smtClean="0">
                                        <a:latin typeface="Cambria Math" panose="02040503050406030204" pitchFamily="18" charset="0"/>
                                      </a:rPr>
                                    </m:ctrlPr>
                                  </m:sSubPr>
                                  <m:e>
                                    <m:r>
                                      <a:rPr lang="en-US" sz="1800" b="1" i="1" smtClean="0">
                                        <a:latin typeface="Cambria Math" panose="02040503050406030204" pitchFamily="18" charset="0"/>
                                      </a:rPr>
                                      <m:t>𝑿</m:t>
                                    </m:r>
                                  </m:e>
                                  <m:sub>
                                    <m:r>
                                      <a:rPr lang="en-US" sz="1800" b="1" i="1" smtClean="0">
                                        <a:latin typeface="Cambria Math" panose="02040503050406030204" pitchFamily="18" charset="0"/>
                                      </a:rPr>
                                      <m:t>𝟏</m:t>
                                    </m:r>
                                  </m:sub>
                                </m:sSub>
                              </m:oMath>
                            </m:oMathPara>
                          </a14:m>
                          <a:endParaRPr lang="en-IN" dirty="0"/>
                        </a:p>
                      </a:txBody>
                      <a:tcPr/>
                    </a:tc>
                    <a:extLst>
                      <a:ext uri="{0D108BD9-81ED-4DB2-BD59-A6C34878D82A}">
                        <a16:rowId xmlns:a16="http://schemas.microsoft.com/office/drawing/2014/main" val="104389396"/>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sz="1800" b="1" i="1" smtClean="0">
                                        <a:latin typeface="Cambria Math" panose="02040503050406030204" pitchFamily="18" charset="0"/>
                                      </a:rPr>
                                    </m:ctrlPr>
                                  </m:sSubPr>
                                  <m:e>
                                    <m:r>
                                      <a:rPr lang="en-US" sz="1800" b="1" i="1" smtClean="0">
                                        <a:latin typeface="Cambria Math" panose="02040503050406030204" pitchFamily="18" charset="0"/>
                                      </a:rPr>
                                      <m:t>𝑿</m:t>
                                    </m:r>
                                  </m:e>
                                  <m:sub>
                                    <m:r>
                                      <a:rPr lang="en-US" sz="1800" b="1" i="1" smtClean="0">
                                        <a:latin typeface="Cambria Math" panose="02040503050406030204" pitchFamily="18" charset="0"/>
                                      </a:rPr>
                                      <m:t>𝟐</m:t>
                                    </m:r>
                                  </m:sub>
                                </m:sSub>
                              </m:oMath>
                            </m:oMathPara>
                          </a14:m>
                          <a:endParaRPr lang="en-IN" dirty="0"/>
                        </a:p>
                      </a:txBody>
                      <a:tcPr/>
                    </a:tc>
                    <a:extLst>
                      <a:ext uri="{0D108BD9-81ED-4DB2-BD59-A6C34878D82A}">
                        <a16:rowId xmlns:a16="http://schemas.microsoft.com/office/drawing/2014/main" val="2705590487"/>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sz="1800" b="1" i="1" smtClean="0">
                                        <a:latin typeface="Cambria Math" panose="02040503050406030204" pitchFamily="18" charset="0"/>
                                      </a:rPr>
                                    </m:ctrlPr>
                                  </m:sSubPr>
                                  <m:e>
                                    <m:r>
                                      <a:rPr lang="en-US" sz="1800" b="1" i="1" smtClean="0">
                                        <a:latin typeface="Cambria Math" panose="02040503050406030204" pitchFamily="18" charset="0"/>
                                      </a:rPr>
                                      <m:t>𝑿</m:t>
                                    </m:r>
                                  </m:e>
                                  <m:sub>
                                    <m:r>
                                      <a:rPr lang="en-US" sz="1800" b="1" i="1" smtClean="0">
                                        <a:latin typeface="Cambria Math" panose="02040503050406030204" pitchFamily="18" charset="0"/>
                                      </a:rPr>
                                      <m:t>𝟑</m:t>
                                    </m:r>
                                  </m:sub>
                                </m:sSub>
                              </m:oMath>
                            </m:oMathPara>
                          </a14:m>
                          <a:endParaRPr lang="en-IN" dirty="0"/>
                        </a:p>
                      </a:txBody>
                      <a:tcPr/>
                    </a:tc>
                    <a:extLst>
                      <a:ext uri="{0D108BD9-81ED-4DB2-BD59-A6C34878D82A}">
                        <a16:rowId xmlns:a16="http://schemas.microsoft.com/office/drawing/2014/main" val="132027483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800" i="1" dirty="0" smtClean="0">
                                    <a:latin typeface="Cambria Math" panose="02040503050406030204" pitchFamily="18" charset="0"/>
                                  </a:rPr>
                                  <m:t>…</m:t>
                                </m:r>
                              </m:oMath>
                            </m:oMathPara>
                          </a14:m>
                          <a:endParaRPr lang="en-IN" sz="1100" dirty="0"/>
                        </a:p>
                      </a:txBody>
                      <a:tcPr/>
                    </a:tc>
                    <a:extLst>
                      <a:ext uri="{0D108BD9-81ED-4DB2-BD59-A6C34878D82A}">
                        <a16:rowId xmlns:a16="http://schemas.microsoft.com/office/drawing/2014/main" val="3700692133"/>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sz="1800" b="1" i="1" smtClean="0">
                                        <a:latin typeface="Cambria Math" panose="02040503050406030204" pitchFamily="18" charset="0"/>
                                      </a:rPr>
                                    </m:ctrlPr>
                                  </m:sSubPr>
                                  <m:e>
                                    <m:r>
                                      <a:rPr lang="en-US" sz="1800" b="1" i="1" smtClean="0">
                                        <a:latin typeface="Cambria Math" panose="02040503050406030204" pitchFamily="18" charset="0"/>
                                      </a:rPr>
                                      <m:t>𝑿</m:t>
                                    </m:r>
                                  </m:e>
                                  <m:sub>
                                    <m:r>
                                      <a:rPr lang="en-US" sz="1800" b="1" i="1" smtClean="0">
                                        <a:latin typeface="Cambria Math" panose="02040503050406030204" pitchFamily="18" charset="0"/>
                                      </a:rPr>
                                      <m:t>𝟓𝟐</m:t>
                                    </m:r>
                                  </m:sub>
                                </m:sSub>
                              </m:oMath>
                            </m:oMathPara>
                          </a14:m>
                          <a:endParaRPr lang="en-IN" dirty="0"/>
                        </a:p>
                      </a:txBody>
                      <a:tcPr/>
                    </a:tc>
                    <a:extLst>
                      <a:ext uri="{0D108BD9-81ED-4DB2-BD59-A6C34878D82A}">
                        <a16:rowId xmlns:a16="http://schemas.microsoft.com/office/drawing/2014/main" val="2675055093"/>
                      </a:ext>
                    </a:extLst>
                  </a:tr>
                </a:tbl>
              </a:graphicData>
            </a:graphic>
          </p:graphicFrame>
        </mc:Choice>
        <mc:Fallback xmlns="">
          <p:graphicFrame>
            <p:nvGraphicFramePr>
              <p:cNvPr id="40" name="Table 3">
                <a:extLst>
                  <a:ext uri="{FF2B5EF4-FFF2-40B4-BE49-F238E27FC236}">
                    <a16:creationId xmlns:a16="http://schemas.microsoft.com/office/drawing/2014/main" id="{E2BDEA93-739C-4757-88D9-9579ADD56289}"/>
                  </a:ext>
                </a:extLst>
              </p:cNvPr>
              <p:cNvGraphicFramePr>
                <a:graphicFrameLocks noGrp="1"/>
              </p:cNvGraphicFramePr>
              <p:nvPr>
                <p:extLst>
                  <p:ext uri="{D42A27DB-BD31-4B8C-83A1-F6EECF244321}">
                    <p14:modId xmlns:p14="http://schemas.microsoft.com/office/powerpoint/2010/main" val="3297769861"/>
                  </p:ext>
                </p:extLst>
              </p:nvPr>
            </p:nvGraphicFramePr>
            <p:xfrm>
              <a:off x="1286098" y="4864401"/>
              <a:ext cx="713657" cy="1854200"/>
            </p:xfrm>
            <a:graphic>
              <a:graphicData uri="http://schemas.openxmlformats.org/drawingml/2006/table">
                <a:tbl>
                  <a:tblPr firstRow="1" bandRow="1">
                    <a:tableStyleId>{5940675A-B579-460E-94D1-54222C63F5DA}</a:tableStyleId>
                  </a:tblPr>
                  <a:tblGrid>
                    <a:gridCol w="713657">
                      <a:extLst>
                        <a:ext uri="{9D8B030D-6E8A-4147-A177-3AD203B41FA5}">
                          <a16:colId xmlns:a16="http://schemas.microsoft.com/office/drawing/2014/main" val="1389853941"/>
                        </a:ext>
                      </a:extLst>
                    </a:gridCol>
                  </a:tblGrid>
                  <a:tr h="370840">
                    <a:tc>
                      <a:txBody>
                        <a:bodyPr/>
                        <a:lstStyle/>
                        <a:p>
                          <a:endParaRPr lang="en-US"/>
                        </a:p>
                      </a:txBody>
                      <a:tcPr>
                        <a:blipFill>
                          <a:blip r:embed="rId9"/>
                          <a:stretch>
                            <a:fillRect l="-840" t="-1639" r="-1681" b="-404918"/>
                          </a:stretch>
                        </a:blipFill>
                      </a:tcPr>
                    </a:tc>
                    <a:extLst>
                      <a:ext uri="{0D108BD9-81ED-4DB2-BD59-A6C34878D82A}">
                        <a16:rowId xmlns:a16="http://schemas.microsoft.com/office/drawing/2014/main" val="104389396"/>
                      </a:ext>
                    </a:extLst>
                  </a:tr>
                  <a:tr h="370840">
                    <a:tc>
                      <a:txBody>
                        <a:bodyPr/>
                        <a:lstStyle/>
                        <a:p>
                          <a:endParaRPr lang="en-US"/>
                        </a:p>
                      </a:txBody>
                      <a:tcPr>
                        <a:blipFill>
                          <a:blip r:embed="rId9"/>
                          <a:stretch>
                            <a:fillRect l="-840" t="-101639" r="-1681" b="-304918"/>
                          </a:stretch>
                        </a:blipFill>
                      </a:tcPr>
                    </a:tc>
                    <a:extLst>
                      <a:ext uri="{0D108BD9-81ED-4DB2-BD59-A6C34878D82A}">
                        <a16:rowId xmlns:a16="http://schemas.microsoft.com/office/drawing/2014/main" val="2705590487"/>
                      </a:ext>
                    </a:extLst>
                  </a:tr>
                  <a:tr h="370840">
                    <a:tc>
                      <a:txBody>
                        <a:bodyPr/>
                        <a:lstStyle/>
                        <a:p>
                          <a:endParaRPr lang="en-US"/>
                        </a:p>
                      </a:txBody>
                      <a:tcPr>
                        <a:blipFill>
                          <a:blip r:embed="rId9"/>
                          <a:stretch>
                            <a:fillRect l="-840" t="-198387" r="-1681" b="-200000"/>
                          </a:stretch>
                        </a:blipFill>
                      </a:tcPr>
                    </a:tc>
                    <a:extLst>
                      <a:ext uri="{0D108BD9-81ED-4DB2-BD59-A6C34878D82A}">
                        <a16:rowId xmlns:a16="http://schemas.microsoft.com/office/drawing/2014/main" val="1320274839"/>
                      </a:ext>
                    </a:extLst>
                  </a:tr>
                  <a:tr h="370840">
                    <a:tc>
                      <a:txBody>
                        <a:bodyPr/>
                        <a:lstStyle/>
                        <a:p>
                          <a:endParaRPr lang="en-US"/>
                        </a:p>
                      </a:txBody>
                      <a:tcPr>
                        <a:blipFill>
                          <a:blip r:embed="rId9"/>
                          <a:stretch>
                            <a:fillRect l="-840" t="-303279" r="-1681" b="-103279"/>
                          </a:stretch>
                        </a:blipFill>
                      </a:tcPr>
                    </a:tc>
                    <a:extLst>
                      <a:ext uri="{0D108BD9-81ED-4DB2-BD59-A6C34878D82A}">
                        <a16:rowId xmlns:a16="http://schemas.microsoft.com/office/drawing/2014/main" val="3700692133"/>
                      </a:ext>
                    </a:extLst>
                  </a:tr>
                  <a:tr h="370840">
                    <a:tc>
                      <a:txBody>
                        <a:bodyPr/>
                        <a:lstStyle/>
                        <a:p>
                          <a:endParaRPr lang="en-US"/>
                        </a:p>
                      </a:txBody>
                      <a:tcPr>
                        <a:blipFill>
                          <a:blip r:embed="rId9"/>
                          <a:stretch>
                            <a:fillRect l="-840" t="-403279" r="-1681" b="-3279"/>
                          </a:stretch>
                        </a:blipFill>
                      </a:tcPr>
                    </a:tc>
                    <a:extLst>
                      <a:ext uri="{0D108BD9-81ED-4DB2-BD59-A6C34878D82A}">
                        <a16:rowId xmlns:a16="http://schemas.microsoft.com/office/drawing/2014/main" val="2675055093"/>
                      </a:ext>
                    </a:extLst>
                  </a:tr>
                </a:tbl>
              </a:graphicData>
            </a:graphic>
          </p:graphicFrame>
        </mc:Fallback>
      </mc:AlternateContent>
      <p:cxnSp>
        <p:nvCxnSpPr>
          <p:cNvPr id="41" name="Straight Arrow Connector 40">
            <a:extLst>
              <a:ext uri="{FF2B5EF4-FFF2-40B4-BE49-F238E27FC236}">
                <a16:creationId xmlns:a16="http://schemas.microsoft.com/office/drawing/2014/main" id="{96CACB3F-6342-44B6-9364-28E2C019B2D8}"/>
              </a:ext>
            </a:extLst>
          </p:cNvPr>
          <p:cNvCxnSpPr>
            <a:cxnSpLocks/>
            <a:stCxn id="40" idx="3"/>
          </p:cNvCxnSpPr>
          <p:nvPr/>
        </p:nvCxnSpPr>
        <p:spPr>
          <a:xfrm>
            <a:off x="1999755" y="5791501"/>
            <a:ext cx="2456835" cy="12398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34D76351-0855-4B28-8D1B-296FCFA3DB06}"/>
              </a:ext>
            </a:extLst>
          </p:cNvPr>
          <p:cNvSpPr/>
          <p:nvPr/>
        </p:nvSpPr>
        <p:spPr>
          <a:xfrm>
            <a:off x="2659858" y="1051417"/>
            <a:ext cx="713657" cy="345151"/>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77915CA9-A743-43CA-9444-5F8B172CEF13}"/>
              </a:ext>
            </a:extLst>
          </p:cNvPr>
          <p:cNvSpPr/>
          <p:nvPr/>
        </p:nvSpPr>
        <p:spPr>
          <a:xfrm>
            <a:off x="2366428" y="3629587"/>
            <a:ext cx="713657" cy="345151"/>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sp>
        <p:nvSpPr>
          <p:cNvPr id="45" name="Rectangle 44">
            <a:extLst>
              <a:ext uri="{FF2B5EF4-FFF2-40B4-BE49-F238E27FC236}">
                <a16:creationId xmlns:a16="http://schemas.microsoft.com/office/drawing/2014/main" id="{AC08E457-BC80-4046-8D58-A15AF3E3EB3B}"/>
              </a:ext>
            </a:extLst>
          </p:cNvPr>
          <p:cNvSpPr/>
          <p:nvPr/>
        </p:nvSpPr>
        <p:spPr>
          <a:xfrm>
            <a:off x="1286098" y="6373219"/>
            <a:ext cx="713657" cy="345151"/>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BE3BEF51-7897-41A8-B11F-6560774424B3}"/>
                  </a:ext>
                </a:extLst>
              </p:cNvPr>
              <p:cNvSpPr txBox="1"/>
              <p:nvPr/>
            </p:nvSpPr>
            <p:spPr>
              <a:xfrm>
                <a:off x="6224221" y="5785001"/>
                <a:ext cx="53265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1" i="1" smtClean="0">
                              <a:latin typeface="Cambria Math" panose="02040503050406030204" pitchFamily="18" charset="0"/>
                            </a:rPr>
                          </m:ctrlPr>
                        </m:sSubPr>
                        <m:e>
                          <m:r>
                            <a:rPr lang="en-US" sz="1800" b="1" i="1" smtClean="0">
                              <a:latin typeface="Cambria Math" panose="02040503050406030204" pitchFamily="18" charset="0"/>
                            </a:rPr>
                            <m:t>𝑿</m:t>
                          </m:r>
                        </m:e>
                        <m:sub>
                          <m:r>
                            <a:rPr lang="en-US" sz="1800" b="1" i="1" smtClean="0">
                              <a:latin typeface="Cambria Math" panose="02040503050406030204" pitchFamily="18" charset="0"/>
                            </a:rPr>
                            <m:t>𝟓𝟐</m:t>
                          </m:r>
                        </m:sub>
                      </m:sSub>
                    </m:oMath>
                  </m:oMathPara>
                </a14:m>
                <a:endParaRPr lang="en-IN" dirty="0"/>
              </a:p>
            </p:txBody>
          </p:sp>
        </mc:Choice>
        <mc:Fallback xmlns="">
          <p:sp>
            <p:nvSpPr>
              <p:cNvPr id="46" name="TextBox 45">
                <a:extLst>
                  <a:ext uri="{FF2B5EF4-FFF2-40B4-BE49-F238E27FC236}">
                    <a16:creationId xmlns:a16="http://schemas.microsoft.com/office/drawing/2014/main" id="{BE3BEF51-7897-41A8-B11F-6560774424B3}"/>
                  </a:ext>
                </a:extLst>
              </p:cNvPr>
              <p:cNvSpPr txBox="1">
                <a:spLocks noRot="1" noChangeAspect="1" noMove="1" noResize="1" noEditPoints="1" noAdjustHandles="1" noChangeArrowheads="1" noChangeShapeType="1" noTextEdit="1"/>
              </p:cNvSpPr>
              <p:nvPr/>
            </p:nvSpPr>
            <p:spPr>
              <a:xfrm>
                <a:off x="6224221" y="5785001"/>
                <a:ext cx="532658" cy="369332"/>
              </a:xfrm>
              <a:prstGeom prst="rect">
                <a:avLst/>
              </a:prstGeom>
              <a:blipFill>
                <a:blip r:embed="rId10"/>
                <a:stretch>
                  <a:fillRect b="-1639"/>
                </a:stretch>
              </a:blipFill>
            </p:spPr>
            <p:txBody>
              <a:bodyPr/>
              <a:lstStyle/>
              <a:p>
                <a:r>
                  <a:rPr lang="en-IN">
                    <a:noFill/>
                  </a:rPr>
                  <a:t> </a:t>
                </a:r>
              </a:p>
            </p:txBody>
          </p:sp>
        </mc:Fallback>
      </mc:AlternateContent>
      <p:cxnSp>
        <p:nvCxnSpPr>
          <p:cNvPr id="47" name="Straight Arrow Connector 46">
            <a:extLst>
              <a:ext uri="{FF2B5EF4-FFF2-40B4-BE49-F238E27FC236}">
                <a16:creationId xmlns:a16="http://schemas.microsoft.com/office/drawing/2014/main" id="{3764E6BA-6E34-43C4-96B0-3A61AA3C0D45}"/>
              </a:ext>
            </a:extLst>
          </p:cNvPr>
          <p:cNvCxnSpPr>
            <a:cxnSpLocks/>
            <a:endCxn id="37" idx="1"/>
          </p:cNvCxnSpPr>
          <p:nvPr/>
        </p:nvCxnSpPr>
        <p:spPr>
          <a:xfrm>
            <a:off x="863648" y="4112904"/>
            <a:ext cx="1495439" cy="3965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F8D63CB1-6A01-400F-A590-8B363EDE0071}"/>
              </a:ext>
            </a:extLst>
          </p:cNvPr>
          <p:cNvCxnSpPr>
            <a:cxnSpLocks/>
            <a:endCxn id="40" idx="1"/>
          </p:cNvCxnSpPr>
          <p:nvPr/>
        </p:nvCxnSpPr>
        <p:spPr>
          <a:xfrm>
            <a:off x="531475" y="4249739"/>
            <a:ext cx="754623" cy="154176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30142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wipe(down)">
                                      <p:cBhvr>
                                        <p:cTn id="12" dur="500"/>
                                        <p:tgtEl>
                                          <p:spTgt spid="31"/>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grpId="0" nodeType="clickEffect">
                                  <p:stCondLst>
                                    <p:cond delay="0"/>
                                  </p:stCondLst>
                                  <p:childTnLst>
                                    <p:set>
                                      <p:cBhvr>
                                        <p:cTn id="24" dur="1" fill="hold">
                                          <p:stCondLst>
                                            <p:cond delay="0"/>
                                          </p:stCondLst>
                                        </p:cTn>
                                        <p:tgtEl>
                                          <p:spTgt spid="44"/>
                                        </p:tgtEl>
                                        <p:attrNameLst>
                                          <p:attrName>style.visibility</p:attrName>
                                        </p:attrNameLst>
                                      </p:cBhvr>
                                      <p:to>
                                        <p:strVal val="visible"/>
                                      </p:to>
                                    </p:set>
                                    <p:animEffect transition="in" filter="wipe(down)">
                                      <p:cBhvr>
                                        <p:cTn id="25" dur="500"/>
                                        <p:tgtEl>
                                          <p:spTgt spid="44"/>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nodeType="clickEffect">
                                  <p:stCondLst>
                                    <p:cond delay="0"/>
                                  </p:stCondLst>
                                  <p:childTnLst>
                                    <p:set>
                                      <p:cBhvr>
                                        <p:cTn id="29" dur="1" fill="hold">
                                          <p:stCondLst>
                                            <p:cond delay="0"/>
                                          </p:stCondLst>
                                        </p:cTn>
                                        <p:tgtEl>
                                          <p:spTgt spid="34"/>
                                        </p:tgtEl>
                                        <p:attrNameLst>
                                          <p:attrName>style.visibility</p:attrName>
                                        </p:attrNameLst>
                                      </p:cBhvr>
                                      <p:to>
                                        <p:strVal val="visible"/>
                                      </p:to>
                                    </p:set>
                                    <p:animEffect transition="in" filter="wipe(down)">
                                      <p:cBhvr>
                                        <p:cTn id="30" dur="500"/>
                                        <p:tgtEl>
                                          <p:spTgt spid="34"/>
                                        </p:tgtEl>
                                      </p:cBhvr>
                                    </p:animEffect>
                                  </p:childTnLst>
                                </p:cTn>
                              </p:par>
                              <p:par>
                                <p:cTn id="31" presetID="22" presetClass="entr" presetSubtype="4" fill="hold" grpId="0" nodeType="withEffect">
                                  <p:stCondLst>
                                    <p:cond delay="0"/>
                                  </p:stCondLst>
                                  <p:childTnLst>
                                    <p:set>
                                      <p:cBhvr>
                                        <p:cTn id="32" dur="1" fill="hold">
                                          <p:stCondLst>
                                            <p:cond delay="0"/>
                                          </p:stCondLst>
                                        </p:cTn>
                                        <p:tgtEl>
                                          <p:spTgt spid="7"/>
                                        </p:tgtEl>
                                        <p:attrNameLst>
                                          <p:attrName>style.visibility</p:attrName>
                                        </p:attrNameLst>
                                      </p:cBhvr>
                                      <p:to>
                                        <p:strVal val="visible"/>
                                      </p:to>
                                    </p:set>
                                    <p:animEffect transition="in" filter="wipe(down)">
                                      <p:cBhvr>
                                        <p:cTn id="33" dur="500"/>
                                        <p:tgtEl>
                                          <p:spTgt spid="7"/>
                                        </p:tgtEl>
                                      </p:cBhvr>
                                    </p:animEffect>
                                  </p:childTnLst>
                                </p:cTn>
                              </p:par>
                              <p:par>
                                <p:cTn id="34" presetID="22" presetClass="entr" presetSubtype="4" fill="hold" nodeType="withEffect">
                                  <p:stCondLst>
                                    <p:cond delay="0"/>
                                  </p:stCondLst>
                                  <p:childTnLst>
                                    <p:set>
                                      <p:cBhvr>
                                        <p:cTn id="35" dur="1" fill="hold">
                                          <p:stCondLst>
                                            <p:cond delay="0"/>
                                          </p:stCondLst>
                                        </p:cTn>
                                        <p:tgtEl>
                                          <p:spTgt spid="23"/>
                                        </p:tgtEl>
                                        <p:attrNameLst>
                                          <p:attrName>style.visibility</p:attrName>
                                        </p:attrNameLst>
                                      </p:cBhvr>
                                      <p:to>
                                        <p:strVal val="visible"/>
                                      </p:to>
                                    </p:set>
                                    <p:animEffect transition="in" filter="wipe(down)">
                                      <p:cBhvr>
                                        <p:cTn id="36" dur="500"/>
                                        <p:tgtEl>
                                          <p:spTgt spid="23"/>
                                        </p:tgtEl>
                                      </p:cBhvr>
                                    </p:animEffect>
                                  </p:childTnLst>
                                </p:cTn>
                              </p:par>
                              <p:par>
                                <p:cTn id="37" presetID="22" presetClass="entr" presetSubtype="4" fill="hold" grpId="0" nodeType="withEffect">
                                  <p:stCondLst>
                                    <p:cond delay="0"/>
                                  </p:stCondLst>
                                  <p:childTnLst>
                                    <p:set>
                                      <p:cBhvr>
                                        <p:cTn id="38" dur="1" fill="hold">
                                          <p:stCondLst>
                                            <p:cond delay="0"/>
                                          </p:stCondLst>
                                        </p:cTn>
                                        <p:tgtEl>
                                          <p:spTgt spid="36"/>
                                        </p:tgtEl>
                                        <p:attrNameLst>
                                          <p:attrName>style.visibility</p:attrName>
                                        </p:attrNameLst>
                                      </p:cBhvr>
                                      <p:to>
                                        <p:strVal val="visible"/>
                                      </p:to>
                                    </p:set>
                                    <p:animEffect transition="in" filter="wipe(down)">
                                      <p:cBhvr>
                                        <p:cTn id="39" dur="500"/>
                                        <p:tgtEl>
                                          <p:spTgt spid="36"/>
                                        </p:tgtEl>
                                      </p:cBhvr>
                                    </p:animEffect>
                                  </p:childTnLst>
                                </p:cTn>
                              </p:par>
                              <p:par>
                                <p:cTn id="40" presetID="22" presetClass="entr" presetSubtype="4" fill="hold" grpId="0" nodeType="withEffect">
                                  <p:stCondLst>
                                    <p:cond delay="0"/>
                                  </p:stCondLst>
                                  <p:childTnLst>
                                    <p:set>
                                      <p:cBhvr>
                                        <p:cTn id="41" dur="1" fill="hold">
                                          <p:stCondLst>
                                            <p:cond delay="0"/>
                                          </p:stCondLst>
                                        </p:cTn>
                                        <p:tgtEl>
                                          <p:spTgt spid="8"/>
                                        </p:tgtEl>
                                        <p:attrNameLst>
                                          <p:attrName>style.visibility</p:attrName>
                                        </p:attrNameLst>
                                      </p:cBhvr>
                                      <p:to>
                                        <p:strVal val="visible"/>
                                      </p:to>
                                    </p:set>
                                    <p:animEffect transition="in" filter="wipe(down)">
                                      <p:cBhvr>
                                        <p:cTn id="42" dur="500"/>
                                        <p:tgtEl>
                                          <p:spTgt spid="8"/>
                                        </p:tgtEl>
                                      </p:cBhvr>
                                    </p:animEffec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7"/>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5"/>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9"/>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2"/>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7"/>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25"/>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8"/>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49"/>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45"/>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40"/>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41"/>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13"/>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18"/>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46"/>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14"/>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26"/>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22" presetClass="entr" presetSubtype="4" fill="hold" grpId="0" nodeType="clickEffect">
                                  <p:stCondLst>
                                    <p:cond delay="0"/>
                                  </p:stCondLst>
                                  <p:childTnLst>
                                    <p:set>
                                      <p:cBhvr>
                                        <p:cTn id="86" dur="1" fill="hold">
                                          <p:stCondLst>
                                            <p:cond delay="0"/>
                                          </p:stCondLst>
                                        </p:cTn>
                                        <p:tgtEl>
                                          <p:spTgt spid="24"/>
                                        </p:tgtEl>
                                        <p:attrNameLst>
                                          <p:attrName>style.visibility</p:attrName>
                                        </p:attrNameLst>
                                      </p:cBhvr>
                                      <p:to>
                                        <p:strVal val="visible"/>
                                      </p:to>
                                    </p:set>
                                    <p:animEffect transition="in" filter="wipe(down)">
                                      <p:cBhvr>
                                        <p:cTn id="87" dur="500"/>
                                        <p:tgtEl>
                                          <p:spTgt spid="24"/>
                                        </p:tgtEl>
                                      </p:cBhvr>
                                    </p:animEffect>
                                  </p:childTnLst>
                                </p:cTn>
                              </p:par>
                            </p:childTnLst>
                          </p:cTn>
                        </p:par>
                      </p:childTnLst>
                    </p:cTn>
                  </p:par>
                  <p:par>
                    <p:cTn id="88" fill="hold">
                      <p:stCondLst>
                        <p:cond delay="indefinite"/>
                      </p:stCondLst>
                      <p:childTnLst>
                        <p:par>
                          <p:cTn id="89" fill="hold">
                            <p:stCondLst>
                              <p:cond delay="0"/>
                            </p:stCondLst>
                            <p:childTnLst>
                              <p:par>
                                <p:cTn id="90" presetID="1" presetClass="entr" presetSubtype="0" fill="hold" grpId="0" nodeType="clickEffect">
                                  <p:stCondLst>
                                    <p:cond delay="0"/>
                                  </p:stCondLst>
                                  <p:childTnLst>
                                    <p:set>
                                      <p:cBhvr>
                                        <p:cTn id="91"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7" grpId="0" animBg="1"/>
      <p:bldP spid="12" grpId="0" animBg="1"/>
      <p:bldP spid="13" grpId="0" animBg="1"/>
      <p:bldP spid="14" grpId="0"/>
      <p:bldP spid="8" grpId="0"/>
      <p:bldP spid="17" grpId="0"/>
      <p:bldP spid="18" grpId="0"/>
      <p:bldP spid="20" grpId="0"/>
      <p:bldP spid="24" grpId="0" animBg="1"/>
      <p:bldP spid="31" grpId="0"/>
      <p:bldP spid="36" grpId="0"/>
      <p:bldP spid="38" grpId="0"/>
      <p:bldP spid="44" grpId="0" animBg="1"/>
      <p:bldP spid="15" grpId="0" animBg="1"/>
      <p:bldP spid="45" grpId="0" animBg="1"/>
      <p:bldP spid="46"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ectangle: Rounded Corners 52">
            <a:extLst>
              <a:ext uri="{FF2B5EF4-FFF2-40B4-BE49-F238E27FC236}">
                <a16:creationId xmlns:a16="http://schemas.microsoft.com/office/drawing/2014/main" id="{BB366A94-B435-4319-BDB1-730410DDB911}"/>
              </a:ext>
            </a:extLst>
          </p:cNvPr>
          <p:cNvSpPr/>
          <p:nvPr/>
        </p:nvSpPr>
        <p:spPr>
          <a:xfrm>
            <a:off x="4039340" y="1223992"/>
            <a:ext cx="3923930" cy="5497760"/>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IN" sz="4000" dirty="0"/>
              <a:t>N – Ensembled methods</a:t>
            </a:r>
          </a:p>
        </p:txBody>
      </p:sp>
      <p:sp>
        <p:nvSpPr>
          <p:cNvPr id="2" name="Title 1">
            <a:extLst>
              <a:ext uri="{FF2B5EF4-FFF2-40B4-BE49-F238E27FC236}">
                <a16:creationId xmlns:a16="http://schemas.microsoft.com/office/drawing/2014/main" id="{2DA9E245-6BB4-4E3E-BF42-306D04BC4765}"/>
              </a:ext>
            </a:extLst>
          </p:cNvPr>
          <p:cNvSpPr>
            <a:spLocks noGrp="1"/>
          </p:cNvSpPr>
          <p:nvPr>
            <p:ph type="title"/>
          </p:nvPr>
        </p:nvSpPr>
        <p:spPr>
          <a:xfrm>
            <a:off x="838200" y="206096"/>
            <a:ext cx="10515600" cy="824792"/>
          </a:xfrm>
        </p:spPr>
        <p:txBody>
          <a:bodyPr>
            <a:normAutofit/>
          </a:bodyPr>
          <a:lstStyle/>
          <a:p>
            <a:r>
              <a:rPr lang="en-IN" b="1" dirty="0"/>
              <a:t>Ensemble method to reconstruct</a:t>
            </a: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CC229FCC-3DD2-4891-8FE0-2A6D1506EDFA}"/>
                  </a:ext>
                </a:extLst>
              </p:cNvPr>
              <p:cNvSpPr txBox="1"/>
              <p:nvPr/>
            </p:nvSpPr>
            <p:spPr>
              <a:xfrm>
                <a:off x="372231" y="3860175"/>
                <a:ext cx="359546" cy="5847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3200" b="1" i="1" smtClean="0">
                          <a:latin typeface="Cambria Math" panose="02040503050406030204" pitchFamily="18" charset="0"/>
                        </a:rPr>
                        <m:t>𝑿</m:t>
                      </m:r>
                    </m:oMath>
                  </m:oMathPara>
                </a14:m>
                <a:endParaRPr lang="en-IN" sz="3200" b="1" dirty="0"/>
              </a:p>
            </p:txBody>
          </p:sp>
        </mc:Choice>
        <mc:Fallback xmlns="">
          <p:sp>
            <p:nvSpPr>
              <p:cNvPr id="20" name="TextBox 19">
                <a:extLst>
                  <a:ext uri="{FF2B5EF4-FFF2-40B4-BE49-F238E27FC236}">
                    <a16:creationId xmlns:a16="http://schemas.microsoft.com/office/drawing/2014/main" id="{CC229FCC-3DD2-4891-8FE0-2A6D1506EDFA}"/>
                  </a:ext>
                </a:extLst>
              </p:cNvPr>
              <p:cNvSpPr txBox="1">
                <a:spLocks noRot="1" noChangeAspect="1" noMove="1" noResize="1" noEditPoints="1" noAdjustHandles="1" noChangeArrowheads="1" noChangeShapeType="1" noTextEdit="1"/>
              </p:cNvSpPr>
              <p:nvPr/>
            </p:nvSpPr>
            <p:spPr>
              <a:xfrm>
                <a:off x="372231" y="3860175"/>
                <a:ext cx="359546" cy="584775"/>
              </a:xfrm>
              <a:prstGeom prst="rect">
                <a:avLst/>
              </a:prstGeom>
              <a:blipFill>
                <a:blip r:embed="rId2"/>
                <a:stretch>
                  <a:fillRect r="-3390"/>
                </a:stretch>
              </a:blipFill>
            </p:spPr>
            <p:txBody>
              <a:bodyPr/>
              <a:lstStyle/>
              <a:p>
                <a:r>
                  <a:rPr lang="en-IN">
                    <a:noFill/>
                  </a:rPr>
                  <a:t> </a:t>
                </a:r>
              </a:p>
            </p:txBody>
          </p:sp>
        </mc:Fallback>
      </mc:AlternateContent>
      <p:cxnSp>
        <p:nvCxnSpPr>
          <p:cNvPr id="23" name="Straight Arrow Connector 22">
            <a:extLst>
              <a:ext uri="{FF2B5EF4-FFF2-40B4-BE49-F238E27FC236}">
                <a16:creationId xmlns:a16="http://schemas.microsoft.com/office/drawing/2014/main" id="{643B3FC0-C85F-4414-B025-5ADA6C261923}"/>
              </a:ext>
            </a:extLst>
          </p:cNvPr>
          <p:cNvCxnSpPr>
            <a:cxnSpLocks/>
          </p:cNvCxnSpPr>
          <p:nvPr/>
        </p:nvCxnSpPr>
        <p:spPr>
          <a:xfrm flipV="1">
            <a:off x="8092301" y="2116026"/>
            <a:ext cx="612560" cy="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B06B5BE8-2C5C-4701-B504-1B28B2E3F4A1}"/>
              </a:ext>
            </a:extLst>
          </p:cNvPr>
          <p:cNvCxnSpPr/>
          <p:nvPr/>
        </p:nvCxnSpPr>
        <p:spPr>
          <a:xfrm flipV="1">
            <a:off x="8092301" y="3626710"/>
            <a:ext cx="612560" cy="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FFF7098F-593C-461A-A28C-8DC9DE6671A7}"/>
              </a:ext>
            </a:extLst>
          </p:cNvPr>
          <p:cNvCxnSpPr/>
          <p:nvPr/>
        </p:nvCxnSpPr>
        <p:spPr>
          <a:xfrm flipV="1">
            <a:off x="8092301" y="5996300"/>
            <a:ext cx="612560" cy="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Right Brace 23">
            <a:extLst>
              <a:ext uri="{FF2B5EF4-FFF2-40B4-BE49-F238E27FC236}">
                <a16:creationId xmlns:a16="http://schemas.microsoft.com/office/drawing/2014/main" id="{D3D66B05-80EE-4256-9785-C9CEF88F4281}"/>
              </a:ext>
            </a:extLst>
          </p:cNvPr>
          <p:cNvSpPr/>
          <p:nvPr/>
        </p:nvSpPr>
        <p:spPr>
          <a:xfrm>
            <a:off x="9696024" y="1743740"/>
            <a:ext cx="519336" cy="4571582"/>
          </a:xfrm>
          <a:prstGeom prst="rightBrace">
            <a:avLst>
              <a:gd name="adj1" fmla="val 127993"/>
              <a:gd name="adj2" fmla="val 48058"/>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74F65A14-DCE2-4CE4-9FBE-C72E5A594363}"/>
                  </a:ext>
                </a:extLst>
              </p:cNvPr>
              <p:cNvSpPr txBox="1"/>
              <p:nvPr/>
            </p:nvSpPr>
            <p:spPr>
              <a:xfrm>
                <a:off x="10479103" y="3592352"/>
                <a:ext cx="359546" cy="5981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US" sz="3200" b="1" i="1" smtClean="0">
                              <a:latin typeface="Cambria Math" panose="02040503050406030204" pitchFamily="18" charset="0"/>
                            </a:rPr>
                          </m:ctrlPr>
                        </m:accPr>
                        <m:e>
                          <m:r>
                            <a:rPr lang="en-US" sz="3200" b="1" i="1" smtClean="0">
                              <a:latin typeface="Cambria Math" panose="02040503050406030204" pitchFamily="18" charset="0"/>
                            </a:rPr>
                            <m:t>𝑿</m:t>
                          </m:r>
                        </m:e>
                      </m:acc>
                    </m:oMath>
                  </m:oMathPara>
                </a14:m>
                <a:endParaRPr lang="en-IN" sz="3200" b="1" dirty="0"/>
              </a:p>
            </p:txBody>
          </p:sp>
        </mc:Choice>
        <mc:Fallback xmlns="">
          <p:sp>
            <p:nvSpPr>
              <p:cNvPr id="31" name="TextBox 30">
                <a:extLst>
                  <a:ext uri="{FF2B5EF4-FFF2-40B4-BE49-F238E27FC236}">
                    <a16:creationId xmlns:a16="http://schemas.microsoft.com/office/drawing/2014/main" id="{74F65A14-DCE2-4CE4-9FBE-C72E5A594363}"/>
                  </a:ext>
                </a:extLst>
              </p:cNvPr>
              <p:cNvSpPr txBox="1">
                <a:spLocks noRot="1" noChangeAspect="1" noMove="1" noResize="1" noEditPoints="1" noAdjustHandles="1" noChangeArrowheads="1" noChangeShapeType="1" noTextEdit="1"/>
              </p:cNvSpPr>
              <p:nvPr/>
            </p:nvSpPr>
            <p:spPr>
              <a:xfrm>
                <a:off x="10479103" y="3592352"/>
                <a:ext cx="359546" cy="598177"/>
              </a:xfrm>
              <a:prstGeom prst="rect">
                <a:avLst/>
              </a:prstGeom>
              <a:blipFill>
                <a:blip r:embed="rId3"/>
                <a:stretch>
                  <a:fillRect r="-3390"/>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E5060261-09EC-4458-988D-AC2A51BC2C24}"/>
                  </a:ext>
                </a:extLst>
              </p:cNvPr>
              <p:cNvSpPr txBox="1"/>
              <p:nvPr/>
            </p:nvSpPr>
            <p:spPr>
              <a:xfrm>
                <a:off x="8799435" y="1928219"/>
                <a:ext cx="53265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1" i="1" smtClean="0">
                              <a:latin typeface="Cambria Math" panose="02040503050406030204" pitchFamily="18" charset="0"/>
                            </a:rPr>
                          </m:ctrlPr>
                        </m:sSubPr>
                        <m:e>
                          <m:r>
                            <a:rPr lang="en-US" sz="1800" b="1" i="1" smtClean="0">
                              <a:latin typeface="Cambria Math" panose="02040503050406030204" pitchFamily="18" charset="0"/>
                            </a:rPr>
                            <m:t>𝑿</m:t>
                          </m:r>
                        </m:e>
                        <m:sub>
                          <m:r>
                            <a:rPr lang="en-US" sz="1800" b="1" i="1" smtClean="0">
                              <a:latin typeface="Cambria Math" panose="02040503050406030204" pitchFamily="18" charset="0"/>
                            </a:rPr>
                            <m:t>𝟏</m:t>
                          </m:r>
                        </m:sub>
                      </m:sSub>
                    </m:oMath>
                  </m:oMathPara>
                </a14:m>
                <a:endParaRPr lang="en-IN" dirty="0"/>
              </a:p>
            </p:txBody>
          </p:sp>
        </mc:Choice>
        <mc:Fallback xmlns="">
          <p:sp>
            <p:nvSpPr>
              <p:cNvPr id="36" name="TextBox 35">
                <a:extLst>
                  <a:ext uri="{FF2B5EF4-FFF2-40B4-BE49-F238E27FC236}">
                    <a16:creationId xmlns:a16="http://schemas.microsoft.com/office/drawing/2014/main" id="{E5060261-09EC-4458-988D-AC2A51BC2C24}"/>
                  </a:ext>
                </a:extLst>
              </p:cNvPr>
              <p:cNvSpPr txBox="1">
                <a:spLocks noRot="1" noChangeAspect="1" noMove="1" noResize="1" noEditPoints="1" noAdjustHandles="1" noChangeArrowheads="1" noChangeShapeType="1" noTextEdit="1"/>
              </p:cNvSpPr>
              <p:nvPr/>
            </p:nvSpPr>
            <p:spPr>
              <a:xfrm>
                <a:off x="8799435" y="1928219"/>
                <a:ext cx="532658" cy="369332"/>
              </a:xfrm>
              <a:prstGeom prst="rect">
                <a:avLst/>
              </a:prstGeom>
              <a:blipFill>
                <a:blip r:embed="rId4"/>
                <a:stretch>
                  <a:fillRect b="-1639"/>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graphicFrame>
            <p:nvGraphicFramePr>
              <p:cNvPr id="37" name="Table 3">
                <a:extLst>
                  <a:ext uri="{FF2B5EF4-FFF2-40B4-BE49-F238E27FC236}">
                    <a16:creationId xmlns:a16="http://schemas.microsoft.com/office/drawing/2014/main" id="{46D4E98E-0BFC-4C81-AEA5-F3D2F15D2B20}"/>
                  </a:ext>
                </a:extLst>
              </p:cNvPr>
              <p:cNvGraphicFramePr>
                <a:graphicFrameLocks noGrp="1"/>
              </p:cNvGraphicFramePr>
              <p:nvPr/>
            </p:nvGraphicFramePr>
            <p:xfrm>
              <a:off x="2359087" y="3225463"/>
              <a:ext cx="713657" cy="1854200"/>
            </p:xfrm>
            <a:graphic>
              <a:graphicData uri="http://schemas.openxmlformats.org/drawingml/2006/table">
                <a:tbl>
                  <a:tblPr firstRow="1" bandRow="1">
                    <a:tableStyleId>{5940675A-B579-460E-94D1-54222C63F5DA}</a:tableStyleId>
                  </a:tblPr>
                  <a:tblGrid>
                    <a:gridCol w="713657">
                      <a:extLst>
                        <a:ext uri="{9D8B030D-6E8A-4147-A177-3AD203B41FA5}">
                          <a16:colId xmlns:a16="http://schemas.microsoft.com/office/drawing/2014/main" val="1389853941"/>
                        </a:ext>
                      </a:extLst>
                    </a:gridCol>
                  </a:tblGrid>
                  <a:tr h="370840">
                    <a:tc>
                      <a:txBody>
                        <a:bodyPr/>
                        <a:lstStyle/>
                        <a:p>
                          <a:pPr/>
                          <a14:m>
                            <m:oMathPara xmlns:m="http://schemas.openxmlformats.org/officeDocument/2006/math">
                              <m:oMathParaPr>
                                <m:jc m:val="centerGroup"/>
                              </m:oMathParaPr>
                              <m:oMath xmlns:m="http://schemas.openxmlformats.org/officeDocument/2006/math">
                                <m:sSub>
                                  <m:sSubPr>
                                    <m:ctrlPr>
                                      <a:rPr lang="en-US" sz="1800" b="1" i="1" smtClean="0">
                                        <a:latin typeface="Cambria Math" panose="02040503050406030204" pitchFamily="18" charset="0"/>
                                      </a:rPr>
                                    </m:ctrlPr>
                                  </m:sSubPr>
                                  <m:e>
                                    <m:r>
                                      <a:rPr lang="en-US" sz="1800" b="1" i="1" smtClean="0">
                                        <a:latin typeface="Cambria Math" panose="02040503050406030204" pitchFamily="18" charset="0"/>
                                      </a:rPr>
                                      <m:t>𝑿</m:t>
                                    </m:r>
                                  </m:e>
                                  <m:sub>
                                    <m:r>
                                      <a:rPr lang="en-US" sz="1800" b="1" i="1" smtClean="0">
                                        <a:latin typeface="Cambria Math" panose="02040503050406030204" pitchFamily="18" charset="0"/>
                                      </a:rPr>
                                      <m:t>𝟏</m:t>
                                    </m:r>
                                  </m:sub>
                                </m:sSub>
                              </m:oMath>
                            </m:oMathPara>
                          </a14:m>
                          <a:endParaRPr lang="en-IN" dirty="0"/>
                        </a:p>
                      </a:txBody>
                      <a:tcPr/>
                    </a:tc>
                    <a:extLst>
                      <a:ext uri="{0D108BD9-81ED-4DB2-BD59-A6C34878D82A}">
                        <a16:rowId xmlns:a16="http://schemas.microsoft.com/office/drawing/2014/main" val="104389396"/>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sz="1800" b="1" i="1" smtClean="0">
                                        <a:latin typeface="Cambria Math" panose="02040503050406030204" pitchFamily="18" charset="0"/>
                                      </a:rPr>
                                    </m:ctrlPr>
                                  </m:sSubPr>
                                  <m:e>
                                    <m:r>
                                      <a:rPr lang="en-US" sz="1800" b="1" i="1" smtClean="0">
                                        <a:latin typeface="Cambria Math" panose="02040503050406030204" pitchFamily="18" charset="0"/>
                                      </a:rPr>
                                      <m:t>𝑿</m:t>
                                    </m:r>
                                  </m:e>
                                  <m:sub>
                                    <m:r>
                                      <a:rPr lang="en-US" sz="1800" b="1" i="1" smtClean="0">
                                        <a:latin typeface="Cambria Math" panose="02040503050406030204" pitchFamily="18" charset="0"/>
                                      </a:rPr>
                                      <m:t>𝟐</m:t>
                                    </m:r>
                                  </m:sub>
                                </m:sSub>
                              </m:oMath>
                            </m:oMathPara>
                          </a14:m>
                          <a:endParaRPr lang="en-IN" dirty="0"/>
                        </a:p>
                      </a:txBody>
                      <a:tcPr/>
                    </a:tc>
                    <a:extLst>
                      <a:ext uri="{0D108BD9-81ED-4DB2-BD59-A6C34878D82A}">
                        <a16:rowId xmlns:a16="http://schemas.microsoft.com/office/drawing/2014/main" val="2705590487"/>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sz="1800" b="1" i="1" smtClean="0">
                                        <a:latin typeface="Cambria Math" panose="02040503050406030204" pitchFamily="18" charset="0"/>
                                      </a:rPr>
                                    </m:ctrlPr>
                                  </m:sSubPr>
                                  <m:e>
                                    <m:r>
                                      <a:rPr lang="en-US" sz="1800" b="1" i="1" smtClean="0">
                                        <a:latin typeface="Cambria Math" panose="02040503050406030204" pitchFamily="18" charset="0"/>
                                      </a:rPr>
                                      <m:t>𝑿</m:t>
                                    </m:r>
                                  </m:e>
                                  <m:sub>
                                    <m:r>
                                      <a:rPr lang="en-US" sz="1800" b="1" i="1" smtClean="0">
                                        <a:latin typeface="Cambria Math" panose="02040503050406030204" pitchFamily="18" charset="0"/>
                                      </a:rPr>
                                      <m:t>𝟑</m:t>
                                    </m:r>
                                  </m:sub>
                                </m:sSub>
                              </m:oMath>
                            </m:oMathPara>
                          </a14:m>
                          <a:endParaRPr lang="en-IN" dirty="0"/>
                        </a:p>
                      </a:txBody>
                      <a:tcPr/>
                    </a:tc>
                    <a:extLst>
                      <a:ext uri="{0D108BD9-81ED-4DB2-BD59-A6C34878D82A}">
                        <a16:rowId xmlns:a16="http://schemas.microsoft.com/office/drawing/2014/main" val="132027483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800" i="1" dirty="0" smtClean="0">
                                    <a:latin typeface="Cambria Math" panose="02040503050406030204" pitchFamily="18" charset="0"/>
                                  </a:rPr>
                                  <m:t>…</m:t>
                                </m:r>
                              </m:oMath>
                            </m:oMathPara>
                          </a14:m>
                          <a:endParaRPr lang="en-IN" sz="1100" dirty="0"/>
                        </a:p>
                      </a:txBody>
                      <a:tcPr/>
                    </a:tc>
                    <a:extLst>
                      <a:ext uri="{0D108BD9-81ED-4DB2-BD59-A6C34878D82A}">
                        <a16:rowId xmlns:a16="http://schemas.microsoft.com/office/drawing/2014/main" val="3700692133"/>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sz="1800" b="1" i="1" smtClean="0">
                                        <a:latin typeface="Cambria Math" panose="02040503050406030204" pitchFamily="18" charset="0"/>
                                      </a:rPr>
                                    </m:ctrlPr>
                                  </m:sSubPr>
                                  <m:e>
                                    <m:r>
                                      <a:rPr lang="en-US" sz="1800" b="1" i="1" smtClean="0">
                                        <a:latin typeface="Cambria Math" panose="02040503050406030204" pitchFamily="18" charset="0"/>
                                      </a:rPr>
                                      <m:t>𝑿</m:t>
                                    </m:r>
                                  </m:e>
                                  <m:sub>
                                    <m:r>
                                      <a:rPr lang="en-US" sz="1800" b="1" i="1" smtClean="0">
                                        <a:latin typeface="Cambria Math" panose="02040503050406030204" pitchFamily="18" charset="0"/>
                                      </a:rPr>
                                      <m:t>𝟓𝟐</m:t>
                                    </m:r>
                                  </m:sub>
                                </m:sSub>
                              </m:oMath>
                            </m:oMathPara>
                          </a14:m>
                          <a:endParaRPr lang="en-IN" dirty="0"/>
                        </a:p>
                      </a:txBody>
                      <a:tcPr/>
                    </a:tc>
                    <a:extLst>
                      <a:ext uri="{0D108BD9-81ED-4DB2-BD59-A6C34878D82A}">
                        <a16:rowId xmlns:a16="http://schemas.microsoft.com/office/drawing/2014/main" val="2675055093"/>
                      </a:ext>
                    </a:extLst>
                  </a:tr>
                </a:tbl>
              </a:graphicData>
            </a:graphic>
          </p:graphicFrame>
        </mc:Choice>
        <mc:Fallback xmlns="">
          <p:graphicFrame>
            <p:nvGraphicFramePr>
              <p:cNvPr id="37" name="Table 3">
                <a:extLst>
                  <a:ext uri="{FF2B5EF4-FFF2-40B4-BE49-F238E27FC236}">
                    <a16:creationId xmlns:a16="http://schemas.microsoft.com/office/drawing/2014/main" id="{46D4E98E-0BFC-4C81-AEA5-F3D2F15D2B20}"/>
                  </a:ext>
                </a:extLst>
              </p:cNvPr>
              <p:cNvGraphicFramePr>
                <a:graphicFrameLocks noGrp="1"/>
              </p:cNvGraphicFramePr>
              <p:nvPr/>
            </p:nvGraphicFramePr>
            <p:xfrm>
              <a:off x="2359087" y="3225463"/>
              <a:ext cx="713657" cy="1854200"/>
            </p:xfrm>
            <a:graphic>
              <a:graphicData uri="http://schemas.openxmlformats.org/drawingml/2006/table">
                <a:tbl>
                  <a:tblPr firstRow="1" bandRow="1">
                    <a:tableStyleId>{5940675A-B579-460E-94D1-54222C63F5DA}</a:tableStyleId>
                  </a:tblPr>
                  <a:tblGrid>
                    <a:gridCol w="713657">
                      <a:extLst>
                        <a:ext uri="{9D8B030D-6E8A-4147-A177-3AD203B41FA5}">
                          <a16:colId xmlns:a16="http://schemas.microsoft.com/office/drawing/2014/main" val="1389853941"/>
                        </a:ext>
                      </a:extLst>
                    </a:gridCol>
                  </a:tblGrid>
                  <a:tr h="370840">
                    <a:tc>
                      <a:txBody>
                        <a:bodyPr/>
                        <a:lstStyle/>
                        <a:p>
                          <a:endParaRPr lang="en-US"/>
                        </a:p>
                      </a:txBody>
                      <a:tcPr>
                        <a:blipFill>
                          <a:blip r:embed="rId5"/>
                          <a:stretch>
                            <a:fillRect l="-840" t="-1639" r="-1681" b="-403279"/>
                          </a:stretch>
                        </a:blipFill>
                      </a:tcPr>
                    </a:tc>
                    <a:extLst>
                      <a:ext uri="{0D108BD9-81ED-4DB2-BD59-A6C34878D82A}">
                        <a16:rowId xmlns:a16="http://schemas.microsoft.com/office/drawing/2014/main" val="104389396"/>
                      </a:ext>
                    </a:extLst>
                  </a:tr>
                  <a:tr h="370840">
                    <a:tc>
                      <a:txBody>
                        <a:bodyPr/>
                        <a:lstStyle/>
                        <a:p>
                          <a:endParaRPr lang="en-US"/>
                        </a:p>
                      </a:txBody>
                      <a:tcPr>
                        <a:blipFill>
                          <a:blip r:embed="rId5"/>
                          <a:stretch>
                            <a:fillRect l="-840" t="-101639" r="-1681" b="-303279"/>
                          </a:stretch>
                        </a:blipFill>
                      </a:tcPr>
                    </a:tc>
                    <a:extLst>
                      <a:ext uri="{0D108BD9-81ED-4DB2-BD59-A6C34878D82A}">
                        <a16:rowId xmlns:a16="http://schemas.microsoft.com/office/drawing/2014/main" val="2705590487"/>
                      </a:ext>
                    </a:extLst>
                  </a:tr>
                  <a:tr h="370840">
                    <a:tc>
                      <a:txBody>
                        <a:bodyPr/>
                        <a:lstStyle/>
                        <a:p>
                          <a:endParaRPr lang="en-US"/>
                        </a:p>
                      </a:txBody>
                      <a:tcPr>
                        <a:blipFill>
                          <a:blip r:embed="rId5"/>
                          <a:stretch>
                            <a:fillRect l="-840" t="-201639" r="-1681" b="-203279"/>
                          </a:stretch>
                        </a:blipFill>
                      </a:tcPr>
                    </a:tc>
                    <a:extLst>
                      <a:ext uri="{0D108BD9-81ED-4DB2-BD59-A6C34878D82A}">
                        <a16:rowId xmlns:a16="http://schemas.microsoft.com/office/drawing/2014/main" val="1320274839"/>
                      </a:ext>
                    </a:extLst>
                  </a:tr>
                  <a:tr h="370840">
                    <a:tc>
                      <a:txBody>
                        <a:bodyPr/>
                        <a:lstStyle/>
                        <a:p>
                          <a:endParaRPr lang="en-US"/>
                        </a:p>
                      </a:txBody>
                      <a:tcPr>
                        <a:blipFill>
                          <a:blip r:embed="rId5"/>
                          <a:stretch>
                            <a:fillRect l="-840" t="-301639" r="-1681" b="-103279"/>
                          </a:stretch>
                        </a:blipFill>
                      </a:tcPr>
                    </a:tc>
                    <a:extLst>
                      <a:ext uri="{0D108BD9-81ED-4DB2-BD59-A6C34878D82A}">
                        <a16:rowId xmlns:a16="http://schemas.microsoft.com/office/drawing/2014/main" val="3700692133"/>
                      </a:ext>
                    </a:extLst>
                  </a:tr>
                  <a:tr h="370840">
                    <a:tc>
                      <a:txBody>
                        <a:bodyPr/>
                        <a:lstStyle/>
                        <a:p>
                          <a:endParaRPr lang="en-US"/>
                        </a:p>
                      </a:txBody>
                      <a:tcPr>
                        <a:blipFill>
                          <a:blip r:embed="rId5"/>
                          <a:stretch>
                            <a:fillRect l="-840" t="-401639" r="-1681" b="-3279"/>
                          </a:stretch>
                        </a:blipFill>
                      </a:tcPr>
                    </a:tc>
                    <a:extLst>
                      <a:ext uri="{0D108BD9-81ED-4DB2-BD59-A6C34878D82A}">
                        <a16:rowId xmlns:a16="http://schemas.microsoft.com/office/drawing/2014/main" val="2675055093"/>
                      </a:ext>
                    </a:extLst>
                  </a:tr>
                </a:tbl>
              </a:graphicData>
            </a:graphic>
          </p:graphicFrame>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DC45288D-B620-4DBE-A3C1-F76145C2FFDA}"/>
                  </a:ext>
                </a:extLst>
              </p:cNvPr>
              <p:cNvSpPr txBox="1"/>
              <p:nvPr/>
            </p:nvSpPr>
            <p:spPr>
              <a:xfrm>
                <a:off x="8822986" y="3450548"/>
                <a:ext cx="53265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1" i="1" smtClean="0">
                              <a:latin typeface="Cambria Math" panose="02040503050406030204" pitchFamily="18" charset="0"/>
                            </a:rPr>
                          </m:ctrlPr>
                        </m:sSubPr>
                        <m:e>
                          <m:r>
                            <a:rPr lang="en-US" sz="1800" b="1" i="1" smtClean="0">
                              <a:latin typeface="Cambria Math" panose="02040503050406030204" pitchFamily="18" charset="0"/>
                            </a:rPr>
                            <m:t>𝑿</m:t>
                          </m:r>
                        </m:e>
                        <m:sub>
                          <m:r>
                            <a:rPr lang="en-US" sz="1800" b="1" i="1" smtClean="0">
                              <a:latin typeface="Cambria Math" panose="02040503050406030204" pitchFamily="18" charset="0"/>
                            </a:rPr>
                            <m:t>𝟐</m:t>
                          </m:r>
                        </m:sub>
                      </m:sSub>
                    </m:oMath>
                  </m:oMathPara>
                </a14:m>
                <a:endParaRPr lang="en-IN" dirty="0"/>
              </a:p>
            </p:txBody>
          </p:sp>
        </mc:Choice>
        <mc:Fallback xmlns="">
          <p:sp>
            <p:nvSpPr>
              <p:cNvPr id="38" name="TextBox 37">
                <a:extLst>
                  <a:ext uri="{FF2B5EF4-FFF2-40B4-BE49-F238E27FC236}">
                    <a16:creationId xmlns:a16="http://schemas.microsoft.com/office/drawing/2014/main" id="{DC45288D-B620-4DBE-A3C1-F76145C2FFDA}"/>
                  </a:ext>
                </a:extLst>
              </p:cNvPr>
              <p:cNvSpPr txBox="1">
                <a:spLocks noRot="1" noChangeAspect="1" noMove="1" noResize="1" noEditPoints="1" noAdjustHandles="1" noChangeArrowheads="1" noChangeShapeType="1" noTextEdit="1"/>
              </p:cNvSpPr>
              <p:nvPr/>
            </p:nvSpPr>
            <p:spPr>
              <a:xfrm>
                <a:off x="8822986" y="3450548"/>
                <a:ext cx="532658" cy="369332"/>
              </a:xfrm>
              <a:prstGeom prst="rect">
                <a:avLst/>
              </a:prstGeom>
              <a:blipFill>
                <a:blip r:embed="rId6"/>
                <a:stretch>
                  <a:fillRect b="-1639"/>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BE3BEF51-7897-41A8-B11F-6560774424B3}"/>
                  </a:ext>
                </a:extLst>
              </p:cNvPr>
              <p:cNvSpPr txBox="1"/>
              <p:nvPr/>
            </p:nvSpPr>
            <p:spPr>
              <a:xfrm>
                <a:off x="8732468" y="5811634"/>
                <a:ext cx="53265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1" i="1" smtClean="0">
                              <a:latin typeface="Cambria Math" panose="02040503050406030204" pitchFamily="18" charset="0"/>
                            </a:rPr>
                          </m:ctrlPr>
                        </m:sSubPr>
                        <m:e>
                          <m:r>
                            <a:rPr lang="en-US" sz="1800" b="1" i="1" smtClean="0">
                              <a:latin typeface="Cambria Math" panose="02040503050406030204" pitchFamily="18" charset="0"/>
                            </a:rPr>
                            <m:t>𝑿</m:t>
                          </m:r>
                        </m:e>
                        <m:sub>
                          <m:r>
                            <a:rPr lang="en-US" sz="1800" b="1" i="1" smtClean="0">
                              <a:latin typeface="Cambria Math" panose="02040503050406030204" pitchFamily="18" charset="0"/>
                            </a:rPr>
                            <m:t>𝟓𝟐</m:t>
                          </m:r>
                        </m:sub>
                      </m:sSub>
                    </m:oMath>
                  </m:oMathPara>
                </a14:m>
                <a:endParaRPr lang="en-IN" dirty="0"/>
              </a:p>
            </p:txBody>
          </p:sp>
        </mc:Choice>
        <mc:Fallback xmlns="">
          <p:sp>
            <p:nvSpPr>
              <p:cNvPr id="46" name="TextBox 45">
                <a:extLst>
                  <a:ext uri="{FF2B5EF4-FFF2-40B4-BE49-F238E27FC236}">
                    <a16:creationId xmlns:a16="http://schemas.microsoft.com/office/drawing/2014/main" id="{BE3BEF51-7897-41A8-B11F-6560774424B3}"/>
                  </a:ext>
                </a:extLst>
              </p:cNvPr>
              <p:cNvSpPr txBox="1">
                <a:spLocks noRot="1" noChangeAspect="1" noMove="1" noResize="1" noEditPoints="1" noAdjustHandles="1" noChangeArrowheads="1" noChangeShapeType="1" noTextEdit="1"/>
              </p:cNvSpPr>
              <p:nvPr/>
            </p:nvSpPr>
            <p:spPr>
              <a:xfrm>
                <a:off x="8732468" y="5811634"/>
                <a:ext cx="532658" cy="369332"/>
              </a:xfrm>
              <a:prstGeom prst="rect">
                <a:avLst/>
              </a:prstGeom>
              <a:blipFill>
                <a:blip r:embed="rId7"/>
                <a:stretch>
                  <a:fillRect b="-1639"/>
                </a:stretch>
              </a:blipFill>
            </p:spPr>
            <p:txBody>
              <a:bodyPr/>
              <a:lstStyle/>
              <a:p>
                <a:r>
                  <a:rPr lang="en-IN">
                    <a:noFill/>
                  </a:rPr>
                  <a:t> </a:t>
                </a:r>
              </a:p>
            </p:txBody>
          </p:sp>
        </mc:Fallback>
      </mc:AlternateContent>
      <p:cxnSp>
        <p:nvCxnSpPr>
          <p:cNvPr id="47" name="Straight Arrow Connector 46">
            <a:extLst>
              <a:ext uri="{FF2B5EF4-FFF2-40B4-BE49-F238E27FC236}">
                <a16:creationId xmlns:a16="http://schemas.microsoft.com/office/drawing/2014/main" id="{3764E6BA-6E34-43C4-96B0-3A61AA3C0D45}"/>
              </a:ext>
            </a:extLst>
          </p:cNvPr>
          <p:cNvCxnSpPr>
            <a:cxnSpLocks/>
            <a:endCxn id="37" idx="1"/>
          </p:cNvCxnSpPr>
          <p:nvPr/>
        </p:nvCxnSpPr>
        <p:spPr>
          <a:xfrm>
            <a:off x="877380" y="4152563"/>
            <a:ext cx="1481707"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92775D27-6081-42DB-8DF6-2E0BEDBCBBD7}"/>
              </a:ext>
            </a:extLst>
          </p:cNvPr>
          <p:cNvCxnSpPr/>
          <p:nvPr/>
        </p:nvCxnSpPr>
        <p:spPr>
          <a:xfrm flipV="1">
            <a:off x="3203175" y="4152562"/>
            <a:ext cx="612560" cy="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2708EC54-180A-4C1E-9B6B-25DE025C1BAB}"/>
                  </a:ext>
                </a:extLst>
              </p:cNvPr>
              <p:cNvSpPr txBox="1"/>
              <p:nvPr/>
            </p:nvSpPr>
            <p:spPr>
              <a:xfrm>
                <a:off x="8375639" y="4457563"/>
                <a:ext cx="713657" cy="70788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4000" i="1" dirty="0" smtClean="0">
                          <a:latin typeface="Cambria Math" panose="02040503050406030204" pitchFamily="18" charset="0"/>
                        </a:rPr>
                        <m:t>…</m:t>
                      </m:r>
                    </m:oMath>
                  </m:oMathPara>
                </a14:m>
                <a:endParaRPr lang="en-IN" sz="2400" dirty="0"/>
              </a:p>
            </p:txBody>
          </p:sp>
        </mc:Choice>
        <mc:Fallback xmlns="">
          <p:sp>
            <p:nvSpPr>
              <p:cNvPr id="42" name="TextBox 41">
                <a:extLst>
                  <a:ext uri="{FF2B5EF4-FFF2-40B4-BE49-F238E27FC236}">
                    <a16:creationId xmlns:a16="http://schemas.microsoft.com/office/drawing/2014/main" id="{2708EC54-180A-4C1E-9B6B-25DE025C1BAB}"/>
                  </a:ext>
                </a:extLst>
              </p:cNvPr>
              <p:cNvSpPr txBox="1">
                <a:spLocks noRot="1" noChangeAspect="1" noMove="1" noResize="1" noEditPoints="1" noAdjustHandles="1" noChangeArrowheads="1" noChangeShapeType="1" noTextEdit="1"/>
              </p:cNvSpPr>
              <p:nvPr/>
            </p:nvSpPr>
            <p:spPr>
              <a:xfrm>
                <a:off x="8375639" y="4457563"/>
                <a:ext cx="713657" cy="707886"/>
              </a:xfrm>
              <a:prstGeom prst="rect">
                <a:avLst/>
              </a:prstGeom>
              <a:blipFill>
                <a:blip r:embed="rId8"/>
                <a:stretch>
                  <a:fillRect/>
                </a:stretch>
              </a:blipFill>
            </p:spPr>
            <p:txBody>
              <a:bodyPr/>
              <a:lstStyle/>
              <a:p>
                <a:r>
                  <a:rPr lang="en-IN">
                    <a:noFill/>
                  </a:rPr>
                  <a:t> </a:t>
                </a:r>
              </a:p>
            </p:txBody>
          </p:sp>
        </mc:Fallback>
      </mc:AlternateContent>
    </p:spTree>
    <p:extLst>
      <p:ext uri="{BB962C8B-B14F-4D97-AF65-F5344CB8AC3E}">
        <p14:creationId xmlns:p14="http://schemas.microsoft.com/office/powerpoint/2010/main" val="4181213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E579AF3-8B5A-492E-9C10-605F0B425C9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 y="428"/>
            <a:ext cx="12190474" cy="6857142"/>
          </a:xfrm>
          <a:prstGeom prst="rect">
            <a:avLst/>
          </a:prstGeom>
        </p:spPr>
      </p:pic>
    </p:spTree>
    <p:extLst>
      <p:ext uri="{BB962C8B-B14F-4D97-AF65-F5344CB8AC3E}">
        <p14:creationId xmlns:p14="http://schemas.microsoft.com/office/powerpoint/2010/main" val="37871597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9E245-6BB4-4E3E-BF42-306D04BC4765}"/>
              </a:ext>
            </a:extLst>
          </p:cNvPr>
          <p:cNvSpPr>
            <a:spLocks noGrp="1"/>
          </p:cNvSpPr>
          <p:nvPr>
            <p:ph type="title"/>
          </p:nvPr>
        </p:nvSpPr>
        <p:spPr>
          <a:xfrm>
            <a:off x="838200" y="206096"/>
            <a:ext cx="10515600" cy="824792"/>
          </a:xfrm>
        </p:spPr>
        <p:txBody>
          <a:bodyPr>
            <a:normAutofit/>
          </a:bodyPr>
          <a:lstStyle/>
          <a:p>
            <a:r>
              <a:rPr lang="en-IN" b="1" dirty="0"/>
              <a:t>Data Pre-processing (Sliding Window)</a:t>
            </a:r>
          </a:p>
        </p:txBody>
      </p:sp>
      <p:pic>
        <p:nvPicPr>
          <p:cNvPr id="1026" name="Picture 2" descr="What are Recurrent Neural Networks? An Ultimate Guide for Newbies! -  DataFlair">
            <a:extLst>
              <a:ext uri="{FF2B5EF4-FFF2-40B4-BE49-F238E27FC236}">
                <a16:creationId xmlns:a16="http://schemas.microsoft.com/office/drawing/2014/main" id="{4736DC0D-70FF-4BAC-8500-387F94B04A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190762"/>
            <a:ext cx="3549450" cy="141978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B06E474B-B20B-4843-B431-321283C0E1C8}"/>
              </a:ext>
            </a:extLst>
          </p:cNvPr>
          <p:cNvPicPr>
            <a:picLocks noChangeAspect="1"/>
          </p:cNvPicPr>
          <p:nvPr/>
        </p:nvPicPr>
        <p:blipFill>
          <a:blip r:embed="rId3"/>
          <a:stretch>
            <a:fillRect/>
          </a:stretch>
        </p:blipFill>
        <p:spPr>
          <a:xfrm>
            <a:off x="838200" y="3081135"/>
            <a:ext cx="10331347" cy="3364053"/>
          </a:xfrm>
          <a:prstGeom prst="rect">
            <a:avLst/>
          </a:prstGeom>
        </p:spPr>
      </p:pic>
      <p:sp>
        <p:nvSpPr>
          <p:cNvPr id="6" name="Rectangle 5">
            <a:extLst>
              <a:ext uri="{FF2B5EF4-FFF2-40B4-BE49-F238E27FC236}">
                <a16:creationId xmlns:a16="http://schemas.microsoft.com/office/drawing/2014/main" id="{9BD4BEC2-7EBB-4C0D-8ACD-45EF7F39B266}"/>
              </a:ext>
            </a:extLst>
          </p:cNvPr>
          <p:cNvSpPr/>
          <p:nvPr/>
        </p:nvSpPr>
        <p:spPr>
          <a:xfrm>
            <a:off x="838200" y="3429000"/>
            <a:ext cx="10258887" cy="770138"/>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sp>
        <p:nvSpPr>
          <p:cNvPr id="8" name="Rectangle 7">
            <a:extLst>
              <a:ext uri="{FF2B5EF4-FFF2-40B4-BE49-F238E27FC236}">
                <a16:creationId xmlns:a16="http://schemas.microsoft.com/office/drawing/2014/main" id="{BF811970-342A-4465-9923-8F755C408336}"/>
              </a:ext>
            </a:extLst>
          </p:cNvPr>
          <p:cNvSpPr/>
          <p:nvPr/>
        </p:nvSpPr>
        <p:spPr>
          <a:xfrm>
            <a:off x="838200" y="4199138"/>
            <a:ext cx="10258887" cy="250055"/>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151112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down)">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9E245-6BB4-4E3E-BF42-306D04BC4765}"/>
              </a:ext>
            </a:extLst>
          </p:cNvPr>
          <p:cNvSpPr>
            <a:spLocks noGrp="1"/>
          </p:cNvSpPr>
          <p:nvPr>
            <p:ph type="title"/>
          </p:nvPr>
        </p:nvSpPr>
        <p:spPr>
          <a:xfrm>
            <a:off x="838200" y="206096"/>
            <a:ext cx="10515600" cy="824792"/>
          </a:xfrm>
        </p:spPr>
        <p:txBody>
          <a:bodyPr>
            <a:normAutofit/>
          </a:bodyPr>
          <a:lstStyle/>
          <a:p>
            <a:r>
              <a:rPr lang="en-IN" b="1" dirty="0"/>
              <a:t>LSTM- Based anomaly detection</a:t>
            </a:r>
          </a:p>
        </p:txBody>
      </p:sp>
      <p:pic>
        <p:nvPicPr>
          <p:cNvPr id="3" name="Picture 2">
            <a:extLst>
              <a:ext uri="{FF2B5EF4-FFF2-40B4-BE49-F238E27FC236}">
                <a16:creationId xmlns:a16="http://schemas.microsoft.com/office/drawing/2014/main" id="{E67F4CD1-BD03-48A9-9C37-BD66C2EC965A}"/>
              </a:ext>
            </a:extLst>
          </p:cNvPr>
          <p:cNvPicPr>
            <a:picLocks noChangeAspect="1"/>
          </p:cNvPicPr>
          <p:nvPr/>
        </p:nvPicPr>
        <p:blipFill rotWithShape="1">
          <a:blip r:embed="rId2"/>
          <a:srcRect b="56107"/>
          <a:stretch/>
        </p:blipFill>
        <p:spPr>
          <a:xfrm>
            <a:off x="2766307" y="1518081"/>
            <a:ext cx="6313277" cy="2672179"/>
          </a:xfrm>
          <a:prstGeom prst="rect">
            <a:avLst/>
          </a:prstGeom>
        </p:spPr>
      </p:pic>
      <p:pic>
        <p:nvPicPr>
          <p:cNvPr id="18" name="Picture 17">
            <a:extLst>
              <a:ext uri="{FF2B5EF4-FFF2-40B4-BE49-F238E27FC236}">
                <a16:creationId xmlns:a16="http://schemas.microsoft.com/office/drawing/2014/main" id="{1B74B77C-830C-451B-A23E-253D6A4EBEA5}"/>
              </a:ext>
            </a:extLst>
          </p:cNvPr>
          <p:cNvPicPr>
            <a:picLocks noChangeAspect="1"/>
          </p:cNvPicPr>
          <p:nvPr/>
        </p:nvPicPr>
        <p:blipFill rotWithShape="1">
          <a:blip r:embed="rId3"/>
          <a:srcRect b="49429"/>
          <a:stretch/>
        </p:blipFill>
        <p:spPr>
          <a:xfrm>
            <a:off x="2116319" y="4934944"/>
            <a:ext cx="7959361" cy="1310647"/>
          </a:xfrm>
          <a:prstGeom prst="rect">
            <a:avLst/>
          </a:prstGeom>
        </p:spPr>
      </p:pic>
      <p:sp>
        <p:nvSpPr>
          <p:cNvPr id="19" name="Rectangle 18">
            <a:extLst>
              <a:ext uri="{FF2B5EF4-FFF2-40B4-BE49-F238E27FC236}">
                <a16:creationId xmlns:a16="http://schemas.microsoft.com/office/drawing/2014/main" id="{19F83F97-339F-4F6A-9934-65AF8DB57263}"/>
              </a:ext>
            </a:extLst>
          </p:cNvPr>
          <p:cNvSpPr/>
          <p:nvPr/>
        </p:nvSpPr>
        <p:spPr>
          <a:xfrm>
            <a:off x="2167542" y="5151741"/>
            <a:ext cx="7848186" cy="593321"/>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sp>
        <p:nvSpPr>
          <p:cNvPr id="21" name="Rectangle 20">
            <a:extLst>
              <a:ext uri="{FF2B5EF4-FFF2-40B4-BE49-F238E27FC236}">
                <a16:creationId xmlns:a16="http://schemas.microsoft.com/office/drawing/2014/main" id="{7388B8D1-7B7F-41E3-9B57-EBC061F1AB9D}"/>
              </a:ext>
            </a:extLst>
          </p:cNvPr>
          <p:cNvSpPr/>
          <p:nvPr/>
        </p:nvSpPr>
        <p:spPr>
          <a:xfrm>
            <a:off x="2167542" y="5802682"/>
            <a:ext cx="7848185" cy="159177"/>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cxnSp>
        <p:nvCxnSpPr>
          <p:cNvPr id="6" name="Connector: Curved 5">
            <a:extLst>
              <a:ext uri="{FF2B5EF4-FFF2-40B4-BE49-F238E27FC236}">
                <a16:creationId xmlns:a16="http://schemas.microsoft.com/office/drawing/2014/main" id="{0D84C1DB-4A6D-4C7E-9346-1E6D5FAFABFC}"/>
              </a:ext>
            </a:extLst>
          </p:cNvPr>
          <p:cNvCxnSpPr>
            <a:cxnSpLocks/>
          </p:cNvCxnSpPr>
          <p:nvPr/>
        </p:nvCxnSpPr>
        <p:spPr>
          <a:xfrm rot="5400000" flipH="1" flipV="1">
            <a:off x="2283457" y="4282952"/>
            <a:ext cx="1310647" cy="645160"/>
          </a:xfrm>
          <a:prstGeom prst="curvedConnector3">
            <a:avLst>
              <a:gd name="adj1" fmla="val 50000"/>
            </a:avLst>
          </a:prstGeom>
          <a:ln w="57150">
            <a:solidFill>
              <a:schemeClr val="tx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Connector: Curved 26">
            <a:extLst>
              <a:ext uri="{FF2B5EF4-FFF2-40B4-BE49-F238E27FC236}">
                <a16:creationId xmlns:a16="http://schemas.microsoft.com/office/drawing/2014/main" id="{89AB9110-B1C8-4917-A410-15B2DA162116}"/>
              </a:ext>
            </a:extLst>
          </p:cNvPr>
          <p:cNvCxnSpPr>
            <a:cxnSpLocks/>
          </p:cNvCxnSpPr>
          <p:nvPr/>
        </p:nvCxnSpPr>
        <p:spPr>
          <a:xfrm flipV="1">
            <a:off x="2616200" y="3950208"/>
            <a:ext cx="2672080" cy="1531112"/>
          </a:xfrm>
          <a:prstGeom prst="curvedConnector3">
            <a:avLst>
              <a:gd name="adj1" fmla="val 50000"/>
            </a:avLst>
          </a:prstGeom>
          <a:ln w="57150">
            <a:solidFill>
              <a:schemeClr val="tx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Connector: Curved 27">
            <a:extLst>
              <a:ext uri="{FF2B5EF4-FFF2-40B4-BE49-F238E27FC236}">
                <a16:creationId xmlns:a16="http://schemas.microsoft.com/office/drawing/2014/main" id="{7FFB24A5-5D97-4817-A6F9-1C8FFEB1289F}"/>
              </a:ext>
            </a:extLst>
          </p:cNvPr>
          <p:cNvCxnSpPr>
            <a:cxnSpLocks/>
          </p:cNvCxnSpPr>
          <p:nvPr/>
        </p:nvCxnSpPr>
        <p:spPr>
          <a:xfrm flipV="1">
            <a:off x="2616200" y="3950208"/>
            <a:ext cx="4734560" cy="1719072"/>
          </a:xfrm>
          <a:prstGeom prst="curvedConnector3">
            <a:avLst>
              <a:gd name="adj1" fmla="val 50000"/>
            </a:avLst>
          </a:prstGeom>
          <a:ln w="57150">
            <a:solidFill>
              <a:schemeClr val="tx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Connector: Curved 33">
            <a:extLst>
              <a:ext uri="{FF2B5EF4-FFF2-40B4-BE49-F238E27FC236}">
                <a16:creationId xmlns:a16="http://schemas.microsoft.com/office/drawing/2014/main" id="{F7162F84-2AB4-48F8-B194-89F04EA3F257}"/>
              </a:ext>
            </a:extLst>
          </p:cNvPr>
          <p:cNvCxnSpPr>
            <a:cxnSpLocks/>
          </p:cNvCxnSpPr>
          <p:nvPr/>
        </p:nvCxnSpPr>
        <p:spPr>
          <a:xfrm flipV="1">
            <a:off x="2616200" y="1775572"/>
            <a:ext cx="6463384" cy="4103729"/>
          </a:xfrm>
          <a:prstGeom prst="curvedConnector3">
            <a:avLst>
              <a:gd name="adj1" fmla="val 124171"/>
            </a:avLst>
          </a:prstGeom>
          <a:ln w="57150">
            <a:solidFill>
              <a:schemeClr val="accent4">
                <a:lumMod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65958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1"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9E245-6BB4-4E3E-BF42-306D04BC4765}"/>
              </a:ext>
            </a:extLst>
          </p:cNvPr>
          <p:cNvSpPr>
            <a:spLocks noGrp="1"/>
          </p:cNvSpPr>
          <p:nvPr>
            <p:ph type="title"/>
          </p:nvPr>
        </p:nvSpPr>
        <p:spPr>
          <a:xfrm>
            <a:off x="838200" y="206096"/>
            <a:ext cx="10515600" cy="824792"/>
          </a:xfrm>
        </p:spPr>
        <p:txBody>
          <a:bodyPr>
            <a:normAutofit/>
          </a:bodyPr>
          <a:lstStyle/>
          <a:p>
            <a:r>
              <a:rPr lang="en-IN" b="1" dirty="0"/>
              <a:t>Reconstruction Error</a:t>
            </a:r>
          </a:p>
        </p:txBody>
      </p:sp>
      <p:pic>
        <p:nvPicPr>
          <p:cNvPr id="3" name="Picture 2">
            <a:extLst>
              <a:ext uri="{FF2B5EF4-FFF2-40B4-BE49-F238E27FC236}">
                <a16:creationId xmlns:a16="http://schemas.microsoft.com/office/drawing/2014/main" id="{E67F4CD1-BD03-48A9-9C37-BD66C2EC965A}"/>
              </a:ext>
            </a:extLst>
          </p:cNvPr>
          <p:cNvPicPr>
            <a:picLocks noChangeAspect="1"/>
          </p:cNvPicPr>
          <p:nvPr/>
        </p:nvPicPr>
        <p:blipFill rotWithShape="1">
          <a:blip r:embed="rId2"/>
          <a:srcRect b="56107"/>
          <a:stretch/>
        </p:blipFill>
        <p:spPr>
          <a:xfrm>
            <a:off x="3680706" y="1560788"/>
            <a:ext cx="4548893" cy="1925380"/>
          </a:xfrm>
          <a:prstGeom prst="rect">
            <a:avLst/>
          </a:prstGeom>
        </p:spPr>
      </p:pic>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DDCBF6B-7EA7-481A-A8BF-80377F0605DC}"/>
                  </a:ext>
                </a:extLst>
              </p:cNvPr>
              <p:cNvSpPr txBox="1"/>
              <p:nvPr/>
            </p:nvSpPr>
            <p:spPr>
              <a:xfrm>
                <a:off x="399118" y="1950895"/>
                <a:ext cx="3178206" cy="73096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4000" b="1" i="1" smtClean="0">
                          <a:latin typeface="Cambria Math" panose="02040503050406030204" pitchFamily="18" charset="0"/>
                        </a:rPr>
                        <m:t>𝑿</m:t>
                      </m:r>
                      <m:r>
                        <a:rPr lang="en-US" sz="4000" b="1" i="1" smtClean="0">
                          <a:latin typeface="Cambria Math" panose="02040503050406030204" pitchFamily="18" charset="0"/>
                        </a:rPr>
                        <m:t>∈</m:t>
                      </m:r>
                      <m:sSup>
                        <m:sSupPr>
                          <m:ctrlPr>
                            <a:rPr lang="en-US" sz="4000" b="1" i="1" smtClean="0">
                              <a:latin typeface="Cambria Math" panose="02040503050406030204" pitchFamily="18" charset="0"/>
                            </a:rPr>
                          </m:ctrlPr>
                        </m:sSupPr>
                        <m:e>
                          <m:r>
                            <a:rPr lang="en-US" sz="4000" b="1" i="1" smtClean="0">
                              <a:latin typeface="Cambria Math" panose="02040503050406030204" pitchFamily="18" charset="0"/>
                            </a:rPr>
                            <m:t>𝑹</m:t>
                          </m:r>
                        </m:e>
                        <m:sup>
                          <m:r>
                            <a:rPr lang="en-US" sz="4000" b="1" i="1" smtClean="0">
                              <a:latin typeface="Cambria Math" panose="02040503050406030204" pitchFamily="18" charset="0"/>
                            </a:rPr>
                            <m:t>𝒏</m:t>
                          </m:r>
                          <m:r>
                            <a:rPr lang="en-US" sz="4000" b="1" i="1" smtClean="0">
                              <a:latin typeface="Cambria Math" panose="02040503050406030204" pitchFamily="18" charset="0"/>
                            </a:rPr>
                            <m:t>×</m:t>
                          </m:r>
                          <m:r>
                            <a:rPr lang="en-US" sz="4000" b="1" i="1" smtClean="0">
                              <a:latin typeface="Cambria Math" panose="02040503050406030204" pitchFamily="18" charset="0"/>
                            </a:rPr>
                            <m:t>𝒘</m:t>
                          </m:r>
                          <m:r>
                            <a:rPr lang="en-US" sz="4000" b="1" i="1" smtClean="0">
                              <a:latin typeface="Cambria Math" panose="02040503050406030204" pitchFamily="18" charset="0"/>
                            </a:rPr>
                            <m:t>×</m:t>
                          </m:r>
                          <m:r>
                            <a:rPr lang="en-US" sz="4000" b="1" i="1" smtClean="0">
                              <a:latin typeface="Cambria Math" panose="02040503050406030204" pitchFamily="18" charset="0"/>
                            </a:rPr>
                            <m:t>𝟓𝟐</m:t>
                          </m:r>
                        </m:sup>
                      </m:sSup>
                    </m:oMath>
                  </m:oMathPara>
                </a14:m>
                <a:endParaRPr lang="en-IN" sz="4000" b="1" dirty="0"/>
              </a:p>
            </p:txBody>
          </p:sp>
        </mc:Choice>
        <mc:Fallback xmlns="">
          <p:sp>
            <p:nvSpPr>
              <p:cNvPr id="11" name="TextBox 10">
                <a:extLst>
                  <a:ext uri="{FF2B5EF4-FFF2-40B4-BE49-F238E27FC236}">
                    <a16:creationId xmlns:a16="http://schemas.microsoft.com/office/drawing/2014/main" id="{6DDCBF6B-7EA7-481A-A8BF-80377F0605DC}"/>
                  </a:ext>
                </a:extLst>
              </p:cNvPr>
              <p:cNvSpPr txBox="1">
                <a:spLocks noRot="1" noChangeAspect="1" noMove="1" noResize="1" noEditPoints="1" noAdjustHandles="1" noChangeArrowheads="1" noChangeShapeType="1" noTextEdit="1"/>
              </p:cNvSpPr>
              <p:nvPr/>
            </p:nvSpPr>
            <p:spPr>
              <a:xfrm>
                <a:off x="399118" y="1950895"/>
                <a:ext cx="3178206" cy="730969"/>
              </a:xfrm>
              <a:prstGeom prst="rect">
                <a:avLst/>
              </a:prstGeom>
              <a:blipFill>
                <a:blip r:embed="rId3"/>
                <a:stretch>
                  <a:fillRect/>
                </a:stretch>
              </a:blipFill>
            </p:spPr>
            <p:txBody>
              <a:bodyPr/>
              <a:lstStyle/>
              <a:p>
                <a:r>
                  <a:rPr lang="en-IN">
                    <a:noFill/>
                  </a:rPr>
                  <a:t> </a:t>
                </a:r>
              </a:p>
            </p:txBody>
          </p:sp>
        </mc:Fallback>
      </mc:AlternateContent>
      <p:cxnSp>
        <p:nvCxnSpPr>
          <p:cNvPr id="12" name="Straight Arrow Connector 11">
            <a:extLst>
              <a:ext uri="{FF2B5EF4-FFF2-40B4-BE49-F238E27FC236}">
                <a16:creationId xmlns:a16="http://schemas.microsoft.com/office/drawing/2014/main" id="{6C095F94-BC4B-46A0-B584-749E3C0C62CB}"/>
              </a:ext>
            </a:extLst>
          </p:cNvPr>
          <p:cNvCxnSpPr/>
          <p:nvPr/>
        </p:nvCxnSpPr>
        <p:spPr>
          <a:xfrm flipV="1">
            <a:off x="2492961" y="2523475"/>
            <a:ext cx="612560" cy="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688F602E-9526-4346-AC80-DC8549825599}"/>
              </a:ext>
            </a:extLst>
          </p:cNvPr>
          <p:cNvSpPr txBox="1"/>
          <p:nvPr/>
        </p:nvSpPr>
        <p:spPr>
          <a:xfrm>
            <a:off x="399118" y="2730576"/>
            <a:ext cx="1837170" cy="584775"/>
          </a:xfrm>
          <a:prstGeom prst="rect">
            <a:avLst/>
          </a:prstGeom>
          <a:noFill/>
        </p:spPr>
        <p:txBody>
          <a:bodyPr wrap="none" rtlCol="0">
            <a:spAutoFit/>
          </a:bodyPr>
          <a:lstStyle/>
          <a:p>
            <a:r>
              <a:rPr lang="en-IN" sz="3200" dirty="0"/>
              <a:t>Fault Free</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4300FE2F-FA3E-4C39-B28D-14A948DA7683}"/>
                  </a:ext>
                </a:extLst>
              </p:cNvPr>
              <p:cNvSpPr txBox="1"/>
              <p:nvPr/>
            </p:nvSpPr>
            <p:spPr>
              <a:xfrm>
                <a:off x="8411776" y="1950895"/>
                <a:ext cx="3178206" cy="78303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4000" b="1" i="1" smtClean="0">
                          <a:latin typeface="Cambria Math" panose="02040503050406030204" pitchFamily="18" charset="0"/>
                        </a:rPr>
                        <m:t> </m:t>
                      </m:r>
                      <m:acc>
                        <m:accPr>
                          <m:chr m:val="̂"/>
                          <m:ctrlPr>
                            <a:rPr lang="en-US" sz="4000" b="1" i="1" smtClean="0">
                              <a:latin typeface="Cambria Math" panose="02040503050406030204" pitchFamily="18" charset="0"/>
                            </a:rPr>
                          </m:ctrlPr>
                        </m:accPr>
                        <m:e>
                          <m:r>
                            <a:rPr lang="en-US" sz="4000" b="1" i="1" smtClean="0">
                              <a:latin typeface="Cambria Math" panose="02040503050406030204" pitchFamily="18" charset="0"/>
                            </a:rPr>
                            <m:t>𝒀</m:t>
                          </m:r>
                        </m:e>
                      </m:acc>
                      <m:r>
                        <a:rPr lang="en-US" sz="4000" b="1" i="1" smtClean="0">
                          <a:latin typeface="Cambria Math" panose="02040503050406030204" pitchFamily="18" charset="0"/>
                        </a:rPr>
                        <m:t>∈</m:t>
                      </m:r>
                      <m:sSup>
                        <m:sSupPr>
                          <m:ctrlPr>
                            <a:rPr lang="en-US" sz="4000" b="1" i="1" smtClean="0">
                              <a:latin typeface="Cambria Math" panose="02040503050406030204" pitchFamily="18" charset="0"/>
                            </a:rPr>
                          </m:ctrlPr>
                        </m:sSupPr>
                        <m:e>
                          <m:r>
                            <a:rPr lang="en-US" sz="4000" b="1" i="1" smtClean="0">
                              <a:latin typeface="Cambria Math" panose="02040503050406030204" pitchFamily="18" charset="0"/>
                            </a:rPr>
                            <m:t>𝑹</m:t>
                          </m:r>
                        </m:e>
                        <m:sup>
                          <m:r>
                            <a:rPr lang="en-US" sz="4000" b="1" i="1" smtClean="0">
                              <a:latin typeface="Cambria Math" panose="02040503050406030204" pitchFamily="18" charset="0"/>
                            </a:rPr>
                            <m:t>𝒏</m:t>
                          </m:r>
                          <m:r>
                            <a:rPr lang="en-US" sz="4000" b="1" i="1" smtClean="0">
                              <a:latin typeface="Cambria Math" panose="02040503050406030204" pitchFamily="18" charset="0"/>
                            </a:rPr>
                            <m:t>×</m:t>
                          </m:r>
                          <m:r>
                            <a:rPr lang="en-US" sz="4000" b="1" i="1" smtClean="0">
                              <a:latin typeface="Cambria Math" panose="02040503050406030204" pitchFamily="18" charset="0"/>
                            </a:rPr>
                            <m:t>𝟓𝟐</m:t>
                          </m:r>
                        </m:sup>
                      </m:sSup>
                    </m:oMath>
                  </m:oMathPara>
                </a14:m>
                <a:endParaRPr lang="en-IN" sz="4000" b="1" dirty="0"/>
              </a:p>
            </p:txBody>
          </p:sp>
        </mc:Choice>
        <mc:Fallback xmlns="">
          <p:sp>
            <p:nvSpPr>
              <p:cNvPr id="14" name="TextBox 13">
                <a:extLst>
                  <a:ext uri="{FF2B5EF4-FFF2-40B4-BE49-F238E27FC236}">
                    <a16:creationId xmlns:a16="http://schemas.microsoft.com/office/drawing/2014/main" id="{4300FE2F-FA3E-4C39-B28D-14A948DA7683}"/>
                  </a:ext>
                </a:extLst>
              </p:cNvPr>
              <p:cNvSpPr txBox="1">
                <a:spLocks noRot="1" noChangeAspect="1" noMove="1" noResize="1" noEditPoints="1" noAdjustHandles="1" noChangeArrowheads="1" noChangeShapeType="1" noTextEdit="1"/>
              </p:cNvSpPr>
              <p:nvPr/>
            </p:nvSpPr>
            <p:spPr>
              <a:xfrm>
                <a:off x="8411776" y="1950895"/>
                <a:ext cx="3178206" cy="783035"/>
              </a:xfrm>
              <a:prstGeom prst="rect">
                <a:avLst/>
              </a:prstGeom>
              <a:blipFill>
                <a:blip r:embed="rId4"/>
                <a:stretch>
                  <a:fillRect/>
                </a:stretch>
              </a:blipFill>
            </p:spPr>
            <p:txBody>
              <a:bodyPr/>
              <a:lstStyle/>
              <a:p>
                <a:r>
                  <a:rPr lang="en-IN">
                    <a:noFill/>
                  </a:rPr>
                  <a:t> </a:t>
                </a:r>
              </a:p>
            </p:txBody>
          </p:sp>
        </mc:Fallback>
      </mc:AlternateContent>
      <p:sp>
        <p:nvSpPr>
          <p:cNvPr id="15" name="TextBox 14">
            <a:extLst>
              <a:ext uri="{FF2B5EF4-FFF2-40B4-BE49-F238E27FC236}">
                <a16:creationId xmlns:a16="http://schemas.microsoft.com/office/drawing/2014/main" id="{B1972E36-77A3-4B90-AB91-C8470DD0A080}"/>
              </a:ext>
            </a:extLst>
          </p:cNvPr>
          <p:cNvSpPr txBox="1"/>
          <p:nvPr/>
        </p:nvSpPr>
        <p:spPr>
          <a:xfrm>
            <a:off x="4663705" y="3593190"/>
            <a:ext cx="2997937" cy="584775"/>
          </a:xfrm>
          <a:prstGeom prst="rect">
            <a:avLst/>
          </a:prstGeom>
          <a:noFill/>
        </p:spPr>
        <p:txBody>
          <a:bodyPr wrap="none" rtlCol="0">
            <a:spAutoFit/>
          </a:bodyPr>
          <a:lstStyle/>
          <a:p>
            <a:r>
              <a:rPr lang="en-IN" sz="3200" dirty="0"/>
              <a:t>Training of LSTM</a:t>
            </a:r>
          </a:p>
        </p:txBody>
      </p:sp>
      <p:pic>
        <p:nvPicPr>
          <p:cNvPr id="16" name="Picture 15">
            <a:extLst>
              <a:ext uri="{FF2B5EF4-FFF2-40B4-BE49-F238E27FC236}">
                <a16:creationId xmlns:a16="http://schemas.microsoft.com/office/drawing/2014/main" id="{5DD324BE-6332-4EA1-99DF-438E9A176A74}"/>
              </a:ext>
            </a:extLst>
          </p:cNvPr>
          <p:cNvPicPr>
            <a:picLocks noChangeAspect="1"/>
          </p:cNvPicPr>
          <p:nvPr/>
        </p:nvPicPr>
        <p:blipFill rotWithShape="1">
          <a:blip r:embed="rId2"/>
          <a:srcRect b="56107"/>
          <a:stretch/>
        </p:blipFill>
        <p:spPr>
          <a:xfrm>
            <a:off x="3680706" y="5077549"/>
            <a:ext cx="1243258" cy="1327975"/>
          </a:xfrm>
          <a:prstGeom prst="rect">
            <a:avLst/>
          </a:prstGeom>
        </p:spPr>
      </p:pic>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6B917EF8-1C9A-4207-B686-C9F685BAE0A8}"/>
                  </a:ext>
                </a:extLst>
              </p:cNvPr>
              <p:cNvSpPr txBox="1"/>
              <p:nvPr/>
            </p:nvSpPr>
            <p:spPr>
              <a:xfrm>
                <a:off x="169778" y="4961856"/>
                <a:ext cx="3178206" cy="73096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4000" b="1" i="1" smtClean="0">
                          <a:solidFill>
                            <a:srgbClr val="FF0000"/>
                          </a:solidFill>
                          <a:latin typeface="Cambria Math" panose="02040503050406030204" pitchFamily="18" charset="0"/>
                        </a:rPr>
                        <m:t>𝑿</m:t>
                      </m:r>
                    </m:oMath>
                  </m:oMathPara>
                </a14:m>
                <a:endParaRPr lang="en-IN" sz="4000" b="1" dirty="0">
                  <a:solidFill>
                    <a:srgbClr val="FF0000"/>
                  </a:solidFill>
                </a:endParaRPr>
              </a:p>
            </p:txBody>
          </p:sp>
        </mc:Choice>
        <mc:Fallback xmlns="">
          <p:sp>
            <p:nvSpPr>
              <p:cNvPr id="17" name="TextBox 16">
                <a:extLst>
                  <a:ext uri="{FF2B5EF4-FFF2-40B4-BE49-F238E27FC236}">
                    <a16:creationId xmlns:a16="http://schemas.microsoft.com/office/drawing/2014/main" id="{6B917EF8-1C9A-4207-B686-C9F685BAE0A8}"/>
                  </a:ext>
                </a:extLst>
              </p:cNvPr>
              <p:cNvSpPr txBox="1">
                <a:spLocks noRot="1" noChangeAspect="1" noMove="1" noResize="1" noEditPoints="1" noAdjustHandles="1" noChangeArrowheads="1" noChangeShapeType="1" noTextEdit="1"/>
              </p:cNvSpPr>
              <p:nvPr/>
            </p:nvSpPr>
            <p:spPr>
              <a:xfrm>
                <a:off x="169778" y="4961856"/>
                <a:ext cx="3178206" cy="730969"/>
              </a:xfrm>
              <a:prstGeom prst="rect">
                <a:avLst/>
              </a:prstGeom>
              <a:blipFill>
                <a:blip r:embed="rId5"/>
                <a:stretch>
                  <a:fillRect/>
                </a:stretch>
              </a:blipFill>
            </p:spPr>
            <p:txBody>
              <a:bodyPr/>
              <a:lstStyle/>
              <a:p>
                <a:r>
                  <a:rPr lang="en-IN">
                    <a:noFill/>
                  </a:rPr>
                  <a:t> </a:t>
                </a:r>
              </a:p>
            </p:txBody>
          </p:sp>
        </mc:Fallback>
      </mc:AlternateContent>
      <p:sp>
        <p:nvSpPr>
          <p:cNvPr id="20" name="TextBox 19">
            <a:extLst>
              <a:ext uri="{FF2B5EF4-FFF2-40B4-BE49-F238E27FC236}">
                <a16:creationId xmlns:a16="http://schemas.microsoft.com/office/drawing/2014/main" id="{58F4E0B2-1EFF-46C2-BE6D-493D5634D200}"/>
              </a:ext>
            </a:extLst>
          </p:cNvPr>
          <p:cNvSpPr txBox="1"/>
          <p:nvPr/>
        </p:nvSpPr>
        <p:spPr>
          <a:xfrm>
            <a:off x="1073790" y="5692825"/>
            <a:ext cx="1162498" cy="584775"/>
          </a:xfrm>
          <a:prstGeom prst="rect">
            <a:avLst/>
          </a:prstGeom>
          <a:noFill/>
        </p:spPr>
        <p:txBody>
          <a:bodyPr wrap="none" rtlCol="0">
            <a:spAutoFit/>
          </a:bodyPr>
          <a:lstStyle/>
          <a:p>
            <a:r>
              <a:rPr lang="en-IN" sz="3200" dirty="0"/>
              <a:t>Faulty</a:t>
            </a:r>
          </a:p>
        </p:txBody>
      </p:sp>
      <p:cxnSp>
        <p:nvCxnSpPr>
          <p:cNvPr id="22" name="Straight Arrow Connector 21">
            <a:extLst>
              <a:ext uri="{FF2B5EF4-FFF2-40B4-BE49-F238E27FC236}">
                <a16:creationId xmlns:a16="http://schemas.microsoft.com/office/drawing/2014/main" id="{E6198731-9804-41E7-9863-76FB40473848}"/>
              </a:ext>
            </a:extLst>
          </p:cNvPr>
          <p:cNvCxnSpPr/>
          <p:nvPr/>
        </p:nvCxnSpPr>
        <p:spPr>
          <a:xfrm flipV="1">
            <a:off x="2684933" y="5691353"/>
            <a:ext cx="612560" cy="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89AEC29A-24D2-43AF-8865-952A81573137}"/>
              </a:ext>
            </a:extLst>
          </p:cNvPr>
          <p:cNvCxnSpPr/>
          <p:nvPr/>
        </p:nvCxnSpPr>
        <p:spPr>
          <a:xfrm flipV="1">
            <a:off x="5149589" y="5691351"/>
            <a:ext cx="612560" cy="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CB124712-50C8-4963-B636-5CFD51292F68}"/>
                  </a:ext>
                </a:extLst>
              </p:cNvPr>
              <p:cNvSpPr txBox="1"/>
              <p:nvPr/>
            </p:nvSpPr>
            <p:spPr>
              <a:xfrm>
                <a:off x="5984205" y="5324932"/>
                <a:ext cx="633446" cy="72449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US" sz="4000" b="1" i="1" smtClean="0">
                              <a:solidFill>
                                <a:srgbClr val="FF0000"/>
                              </a:solidFill>
                              <a:latin typeface="Cambria Math" panose="02040503050406030204" pitchFamily="18" charset="0"/>
                            </a:rPr>
                          </m:ctrlPr>
                        </m:accPr>
                        <m:e>
                          <m:r>
                            <a:rPr lang="en-US" sz="4000" b="1" i="1" smtClean="0">
                              <a:solidFill>
                                <a:srgbClr val="FF0000"/>
                              </a:solidFill>
                              <a:latin typeface="Cambria Math" panose="02040503050406030204" pitchFamily="18" charset="0"/>
                            </a:rPr>
                            <m:t>𝒀</m:t>
                          </m:r>
                        </m:e>
                      </m:acc>
                    </m:oMath>
                  </m:oMathPara>
                </a14:m>
                <a:endParaRPr lang="en-IN" dirty="0"/>
              </a:p>
            </p:txBody>
          </p:sp>
        </mc:Choice>
        <mc:Fallback xmlns="">
          <p:sp>
            <p:nvSpPr>
              <p:cNvPr id="24" name="TextBox 23">
                <a:extLst>
                  <a:ext uri="{FF2B5EF4-FFF2-40B4-BE49-F238E27FC236}">
                    <a16:creationId xmlns:a16="http://schemas.microsoft.com/office/drawing/2014/main" id="{CB124712-50C8-4963-B636-5CFD51292F68}"/>
                  </a:ext>
                </a:extLst>
              </p:cNvPr>
              <p:cNvSpPr txBox="1">
                <a:spLocks noRot="1" noChangeAspect="1" noMove="1" noResize="1" noEditPoints="1" noAdjustHandles="1" noChangeArrowheads="1" noChangeShapeType="1" noTextEdit="1"/>
              </p:cNvSpPr>
              <p:nvPr/>
            </p:nvSpPr>
            <p:spPr>
              <a:xfrm>
                <a:off x="5984205" y="5324932"/>
                <a:ext cx="633446" cy="724494"/>
              </a:xfrm>
              <a:prstGeom prst="rect">
                <a:avLst/>
              </a:prstGeom>
              <a:blipFill>
                <a:blip r:embed="rId6"/>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4A070646-83EB-4957-9C2E-47BBD8DAB262}"/>
                  </a:ext>
                </a:extLst>
              </p:cNvPr>
              <p:cNvSpPr txBox="1"/>
              <p:nvPr/>
            </p:nvSpPr>
            <p:spPr>
              <a:xfrm>
                <a:off x="6948442" y="5403120"/>
                <a:ext cx="4124462" cy="598177"/>
              </a:xfrm>
              <a:prstGeom prst="rect">
                <a:avLst/>
              </a:prstGeom>
              <a:noFill/>
            </p:spPr>
            <p:txBody>
              <a:bodyPr wrap="none" rtlCol="0">
                <a:spAutoFit/>
              </a:bodyPr>
              <a:lstStyle/>
              <a:p>
                <a:r>
                  <a:rPr lang="en-IN" sz="3200" dirty="0"/>
                  <a:t>MSE(</a:t>
                </a:r>
                <a14:m>
                  <m:oMath xmlns:m="http://schemas.openxmlformats.org/officeDocument/2006/math">
                    <m:acc>
                      <m:accPr>
                        <m:chr m:val="̂"/>
                        <m:ctrlPr>
                          <a:rPr lang="en-US" sz="3200" b="1" i="1" smtClean="0">
                            <a:solidFill>
                              <a:srgbClr val="FF0000"/>
                            </a:solidFill>
                            <a:latin typeface="Cambria Math" panose="02040503050406030204" pitchFamily="18" charset="0"/>
                          </a:rPr>
                        </m:ctrlPr>
                      </m:accPr>
                      <m:e>
                        <m:r>
                          <a:rPr lang="en-US" sz="3200" b="1" i="1" smtClean="0">
                            <a:solidFill>
                              <a:srgbClr val="FF0000"/>
                            </a:solidFill>
                            <a:latin typeface="Cambria Math" panose="02040503050406030204" pitchFamily="18" charset="0"/>
                          </a:rPr>
                          <m:t>𝒀</m:t>
                        </m:r>
                      </m:e>
                    </m:acc>
                  </m:oMath>
                </a14:m>
                <a:r>
                  <a:rPr lang="en-IN" sz="3200" dirty="0"/>
                  <a:t> and </a:t>
                </a:r>
                <a14:m>
                  <m:oMath xmlns:m="http://schemas.openxmlformats.org/officeDocument/2006/math">
                    <m:r>
                      <a:rPr lang="en-IN" sz="3200" i="1" dirty="0" smtClean="0">
                        <a:solidFill>
                          <a:srgbClr val="FF0000"/>
                        </a:solidFill>
                        <a:latin typeface="Cambria Math" panose="02040503050406030204" pitchFamily="18" charset="0"/>
                      </a:rPr>
                      <m:t>𝑌</m:t>
                    </m:r>
                  </m:oMath>
                </a14:m>
                <a:r>
                  <a:rPr lang="en-IN" sz="3200" dirty="0"/>
                  <a:t>) very high</a:t>
                </a:r>
              </a:p>
            </p:txBody>
          </p:sp>
        </mc:Choice>
        <mc:Fallback xmlns="">
          <p:sp>
            <p:nvSpPr>
              <p:cNvPr id="25" name="TextBox 24">
                <a:extLst>
                  <a:ext uri="{FF2B5EF4-FFF2-40B4-BE49-F238E27FC236}">
                    <a16:creationId xmlns:a16="http://schemas.microsoft.com/office/drawing/2014/main" id="{4A070646-83EB-4957-9C2E-47BBD8DAB262}"/>
                  </a:ext>
                </a:extLst>
              </p:cNvPr>
              <p:cNvSpPr txBox="1">
                <a:spLocks noRot="1" noChangeAspect="1" noMove="1" noResize="1" noEditPoints="1" noAdjustHandles="1" noChangeArrowheads="1" noChangeShapeType="1" noTextEdit="1"/>
              </p:cNvSpPr>
              <p:nvPr/>
            </p:nvSpPr>
            <p:spPr>
              <a:xfrm>
                <a:off x="6948442" y="5403120"/>
                <a:ext cx="4124462" cy="598177"/>
              </a:xfrm>
              <a:prstGeom prst="rect">
                <a:avLst/>
              </a:prstGeom>
              <a:blipFill>
                <a:blip r:embed="rId7"/>
                <a:stretch>
                  <a:fillRect l="-3846" t="-11224" r="-3107" b="-32653"/>
                </a:stretch>
              </a:blipFill>
            </p:spPr>
            <p:txBody>
              <a:bodyPr/>
              <a:lstStyle/>
              <a:p>
                <a:r>
                  <a:rPr lang="en-IN">
                    <a:noFill/>
                  </a:rPr>
                  <a:t> </a:t>
                </a:r>
              </a:p>
            </p:txBody>
          </p:sp>
        </mc:Fallback>
      </mc:AlternateContent>
    </p:spTree>
    <p:extLst>
      <p:ext uri="{BB962C8B-B14F-4D97-AF65-F5344CB8AC3E}">
        <p14:creationId xmlns:p14="http://schemas.microsoft.com/office/powerpoint/2010/main" val="417092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4" grpId="0"/>
      <p:bldP spid="14" grpId="0"/>
      <p:bldP spid="15" grpId="0"/>
      <p:bldP spid="17" grpId="0"/>
      <p:bldP spid="20" grpId="0"/>
      <p:bldP spid="24" grpId="0"/>
      <p:bldP spid="2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E579AF3-8B5A-492E-9C10-605F0B425C9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 y="428"/>
            <a:ext cx="12190474" cy="6857141"/>
          </a:xfrm>
          <a:prstGeom prst="rect">
            <a:avLst/>
          </a:prstGeom>
        </p:spPr>
      </p:pic>
    </p:spTree>
    <p:extLst>
      <p:ext uri="{BB962C8B-B14F-4D97-AF65-F5344CB8AC3E}">
        <p14:creationId xmlns:p14="http://schemas.microsoft.com/office/powerpoint/2010/main" val="20782541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4C61BD-E1E0-4EEE-BC3E-72D2A20C251B}"/>
              </a:ext>
            </a:extLst>
          </p:cNvPr>
          <p:cNvSpPr>
            <a:spLocks noGrp="1"/>
          </p:cNvSpPr>
          <p:nvPr>
            <p:ph type="title"/>
          </p:nvPr>
        </p:nvSpPr>
        <p:spPr>
          <a:xfrm>
            <a:off x="838200" y="365125"/>
            <a:ext cx="10515600" cy="762339"/>
          </a:xfrm>
        </p:spPr>
        <p:txBody>
          <a:bodyPr/>
          <a:lstStyle/>
          <a:p>
            <a:r>
              <a:rPr lang="en-IN" b="1" dirty="0"/>
              <a:t>K means clustering</a:t>
            </a:r>
          </a:p>
        </p:txBody>
      </p:sp>
      <p:pic>
        <p:nvPicPr>
          <p:cNvPr id="1026" name="Picture 2" descr="K-means Clustering And Real World Use-Cases.. | by Pritee Dharme . | Medium">
            <a:extLst>
              <a:ext uri="{FF2B5EF4-FFF2-40B4-BE49-F238E27FC236}">
                <a16:creationId xmlns:a16="http://schemas.microsoft.com/office/drawing/2014/main" id="{42E98EC2-0D5E-4D4A-AC50-F6A5F917D2FC}"/>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838200" y="2153541"/>
            <a:ext cx="4289918" cy="364453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PDF] Traffic Anomaly Detection Using K-Means Clustering | Semantic Scholar">
            <a:extLst>
              <a:ext uri="{FF2B5EF4-FFF2-40B4-BE49-F238E27FC236}">
                <a16:creationId xmlns:a16="http://schemas.microsoft.com/office/drawing/2014/main" id="{EFFB97FF-7A85-429B-8C9D-ECF3CF721C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20951" y="2045223"/>
            <a:ext cx="4076700" cy="3752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37705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E579AF3-8B5A-492E-9C10-605F0B425C9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 y="428"/>
            <a:ext cx="12190472" cy="6857141"/>
          </a:xfrm>
          <a:prstGeom prst="rect">
            <a:avLst/>
          </a:prstGeom>
        </p:spPr>
      </p:pic>
    </p:spTree>
    <p:extLst>
      <p:ext uri="{BB962C8B-B14F-4D97-AF65-F5344CB8AC3E}">
        <p14:creationId xmlns:p14="http://schemas.microsoft.com/office/powerpoint/2010/main" val="29504602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6E5931-5184-4B82-A391-CC61DA4C4C03}"/>
              </a:ext>
            </a:extLst>
          </p:cNvPr>
          <p:cNvSpPr>
            <a:spLocks noGrp="1"/>
          </p:cNvSpPr>
          <p:nvPr>
            <p:ph type="ctrTitle"/>
          </p:nvPr>
        </p:nvSpPr>
        <p:spPr>
          <a:xfrm>
            <a:off x="625875" y="169247"/>
            <a:ext cx="10940249" cy="1395766"/>
          </a:xfrm>
        </p:spPr>
        <p:txBody>
          <a:bodyPr anchor="t"/>
          <a:lstStyle/>
          <a:p>
            <a:r>
              <a:rPr lang="en-IN" dirty="0"/>
              <a:t>The Big Picture</a:t>
            </a:r>
          </a:p>
        </p:txBody>
      </p:sp>
      <p:sp>
        <p:nvSpPr>
          <p:cNvPr id="3" name="Subtitle 2">
            <a:extLst>
              <a:ext uri="{FF2B5EF4-FFF2-40B4-BE49-F238E27FC236}">
                <a16:creationId xmlns:a16="http://schemas.microsoft.com/office/drawing/2014/main" id="{8CC21AD4-6AE4-49B3-A29D-93CC29148E72}"/>
              </a:ext>
            </a:extLst>
          </p:cNvPr>
          <p:cNvSpPr>
            <a:spLocks noGrp="1"/>
          </p:cNvSpPr>
          <p:nvPr>
            <p:ph type="subTitle" idx="1"/>
          </p:nvPr>
        </p:nvSpPr>
        <p:spPr>
          <a:xfrm>
            <a:off x="625875" y="1471811"/>
            <a:ext cx="11074894" cy="1655762"/>
          </a:xfrm>
        </p:spPr>
        <p:txBody>
          <a:bodyPr anchor="ctr">
            <a:normAutofit/>
          </a:bodyPr>
          <a:lstStyle/>
          <a:p>
            <a:pPr algn="just"/>
            <a:r>
              <a:rPr lang="en-US" sz="3200" dirty="0"/>
              <a:t>Perform </a:t>
            </a:r>
            <a:r>
              <a:rPr lang="en-US" sz="3200" dirty="0">
                <a:solidFill>
                  <a:srgbClr val="FF0000"/>
                </a:solidFill>
              </a:rPr>
              <a:t>Unsupervised Learning</a:t>
            </a:r>
            <a:r>
              <a:rPr lang="en-US" sz="3200" dirty="0"/>
              <a:t>, only using the Fault Free data, to be able to detect process anomalies</a:t>
            </a:r>
            <a:endParaRPr lang="en-IN" sz="3200" dirty="0"/>
          </a:p>
        </p:txBody>
      </p:sp>
      <p:grpSp>
        <p:nvGrpSpPr>
          <p:cNvPr id="14" name="Group 13">
            <a:extLst>
              <a:ext uri="{FF2B5EF4-FFF2-40B4-BE49-F238E27FC236}">
                <a16:creationId xmlns:a16="http://schemas.microsoft.com/office/drawing/2014/main" id="{1DA1864B-77C5-4DFB-BC95-E4F1025B5927}"/>
              </a:ext>
            </a:extLst>
          </p:cNvPr>
          <p:cNvGrpSpPr/>
          <p:nvPr/>
        </p:nvGrpSpPr>
        <p:grpSpPr>
          <a:xfrm>
            <a:off x="2248357" y="3521829"/>
            <a:ext cx="8253394" cy="2873822"/>
            <a:chOff x="3693109" y="1565013"/>
            <a:chExt cx="8253394" cy="2873822"/>
          </a:xfrm>
        </p:grpSpPr>
        <p:pic>
          <p:nvPicPr>
            <p:cNvPr id="1026" name="Picture 2" descr="Tennessee Eastman Process Simulation Data for Anomaly Detection Evaluation  | by mrunal sawant | Medium">
              <a:extLst>
                <a:ext uri="{FF2B5EF4-FFF2-40B4-BE49-F238E27FC236}">
                  <a16:creationId xmlns:a16="http://schemas.microsoft.com/office/drawing/2014/main" id="{841FB067-C6EC-4B9B-8C8F-A6E80032C5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93109" y="1659985"/>
              <a:ext cx="4218743" cy="2654099"/>
            </a:xfrm>
            <a:prstGeom prst="rect">
              <a:avLst/>
            </a:prstGeom>
            <a:noFill/>
            <a:extLst>
              <a:ext uri="{909E8E84-426E-40DD-AFC4-6F175D3DCCD1}">
                <a14:hiddenFill xmlns:a14="http://schemas.microsoft.com/office/drawing/2010/main">
                  <a:solidFill>
                    <a:srgbClr val="FFFFFF"/>
                  </a:solidFill>
                </a14:hiddenFill>
              </a:ext>
            </a:extLst>
          </p:spPr>
        </p:pic>
        <p:sp>
          <p:nvSpPr>
            <p:cNvPr id="4" name="Arrow: Right 3">
              <a:extLst>
                <a:ext uri="{FF2B5EF4-FFF2-40B4-BE49-F238E27FC236}">
                  <a16:creationId xmlns:a16="http://schemas.microsoft.com/office/drawing/2014/main" id="{30C1C039-1C2B-4732-B2E7-C64C886764DA}"/>
                </a:ext>
              </a:extLst>
            </p:cNvPr>
            <p:cNvSpPr/>
            <p:nvPr/>
          </p:nvSpPr>
          <p:spPr>
            <a:xfrm>
              <a:off x="8007658" y="1811045"/>
              <a:ext cx="861134" cy="541538"/>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C9A1D695-F7C4-4F71-981D-57D2AFFD9566}"/>
                    </a:ext>
                  </a:extLst>
                </p:cNvPr>
                <p:cNvSpPr txBox="1"/>
                <p:nvPr/>
              </p:nvSpPr>
              <p:spPr>
                <a:xfrm>
                  <a:off x="9144000" y="1811045"/>
                  <a:ext cx="65768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IN" sz="2400" i="1" dirty="0" smtClean="0">
                                <a:latin typeface="Cambria Math" panose="02040503050406030204" pitchFamily="18" charset="0"/>
                              </a:rPr>
                            </m:ctrlPr>
                          </m:sSubPr>
                          <m:e>
                            <m:r>
                              <a:rPr lang="en-IN" sz="2400" i="1" dirty="0" smtClean="0">
                                <a:latin typeface="Cambria Math" panose="02040503050406030204" pitchFamily="18" charset="0"/>
                              </a:rPr>
                              <m:t>𝑋</m:t>
                            </m:r>
                          </m:e>
                          <m:sub>
                            <m:r>
                              <a:rPr lang="en-IN" sz="2400" i="1" dirty="0" smtClean="0">
                                <a:latin typeface="Cambria Math" panose="02040503050406030204" pitchFamily="18" charset="0"/>
                              </a:rPr>
                              <m:t>1</m:t>
                            </m:r>
                          </m:sub>
                        </m:sSub>
                        <m:r>
                          <a:rPr lang="en-US" sz="2400" b="0" i="1" dirty="0" smtClean="0">
                            <a:latin typeface="Cambria Math" panose="02040503050406030204" pitchFamily="18" charset="0"/>
                          </a:rPr>
                          <m:t> </m:t>
                        </m:r>
                      </m:oMath>
                    </m:oMathPara>
                  </a14:m>
                  <a:endParaRPr lang="en-IN" sz="2400" dirty="0"/>
                </a:p>
              </p:txBody>
            </p:sp>
          </mc:Choice>
          <mc:Fallback xmlns="">
            <p:sp>
              <p:nvSpPr>
                <p:cNvPr id="5" name="TextBox 4">
                  <a:extLst>
                    <a:ext uri="{FF2B5EF4-FFF2-40B4-BE49-F238E27FC236}">
                      <a16:creationId xmlns:a16="http://schemas.microsoft.com/office/drawing/2014/main" id="{C9A1D695-F7C4-4F71-981D-57D2AFFD9566}"/>
                    </a:ext>
                  </a:extLst>
                </p:cNvPr>
                <p:cNvSpPr txBox="1">
                  <a:spLocks noRot="1" noChangeAspect="1" noMove="1" noResize="1" noEditPoints="1" noAdjustHandles="1" noChangeArrowheads="1" noChangeShapeType="1" noTextEdit="1"/>
                </p:cNvSpPr>
                <p:nvPr/>
              </p:nvSpPr>
              <p:spPr>
                <a:xfrm>
                  <a:off x="9144000" y="1811045"/>
                  <a:ext cx="657681" cy="461665"/>
                </a:xfrm>
                <a:prstGeom prst="rect">
                  <a:avLst/>
                </a:prstGeom>
                <a:blipFill>
                  <a:blip r:embed="rId3"/>
                  <a:stretch>
                    <a:fillRect b="-2632"/>
                  </a:stretch>
                </a:blipFill>
              </p:spPr>
              <p:txBody>
                <a:bodyPr/>
                <a:lstStyle/>
                <a:p>
                  <a:r>
                    <a:rPr lang="en-IN">
                      <a:noFill/>
                    </a:rPr>
                    <a:t> </a:t>
                  </a:r>
                </a:p>
              </p:txBody>
            </p:sp>
          </mc:Fallback>
        </mc:AlternateContent>
        <p:sp>
          <p:nvSpPr>
            <p:cNvPr id="7" name="Arrow: Right 6">
              <a:extLst>
                <a:ext uri="{FF2B5EF4-FFF2-40B4-BE49-F238E27FC236}">
                  <a16:creationId xmlns:a16="http://schemas.microsoft.com/office/drawing/2014/main" id="{25BD50B5-0808-4AE2-8759-CD0B940F7962}"/>
                </a:ext>
              </a:extLst>
            </p:cNvPr>
            <p:cNvSpPr/>
            <p:nvPr/>
          </p:nvSpPr>
          <p:spPr>
            <a:xfrm>
              <a:off x="8007658" y="2436134"/>
              <a:ext cx="861134" cy="541538"/>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D2DB0974-DFCE-461F-B0A9-7994E37A9A48}"/>
                    </a:ext>
                  </a:extLst>
                </p:cNvPr>
                <p:cNvSpPr txBox="1"/>
                <p:nvPr/>
              </p:nvSpPr>
              <p:spPr>
                <a:xfrm>
                  <a:off x="9144000" y="2436134"/>
                  <a:ext cx="664797"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IN" sz="2400" i="1" dirty="0" smtClean="0">
                                <a:latin typeface="Cambria Math" panose="02040503050406030204" pitchFamily="18" charset="0"/>
                              </a:rPr>
                            </m:ctrlPr>
                          </m:sSubPr>
                          <m:e>
                            <m:r>
                              <a:rPr lang="en-IN" sz="2400" i="1" dirty="0" smtClean="0">
                                <a:latin typeface="Cambria Math" panose="02040503050406030204" pitchFamily="18" charset="0"/>
                              </a:rPr>
                              <m:t>𝑋</m:t>
                            </m:r>
                          </m:e>
                          <m:sub>
                            <m:r>
                              <a:rPr lang="en-US" sz="2400" b="0" i="1" dirty="0" smtClean="0">
                                <a:latin typeface="Cambria Math" panose="02040503050406030204" pitchFamily="18" charset="0"/>
                              </a:rPr>
                              <m:t>2</m:t>
                            </m:r>
                          </m:sub>
                        </m:sSub>
                        <m:r>
                          <a:rPr lang="en-US" sz="2400" b="0" i="1" dirty="0" smtClean="0">
                            <a:latin typeface="Cambria Math" panose="02040503050406030204" pitchFamily="18" charset="0"/>
                          </a:rPr>
                          <m:t> </m:t>
                        </m:r>
                      </m:oMath>
                    </m:oMathPara>
                  </a14:m>
                  <a:endParaRPr lang="en-IN" sz="2400" dirty="0"/>
                </a:p>
              </p:txBody>
            </p:sp>
          </mc:Choice>
          <mc:Fallback xmlns="">
            <p:sp>
              <p:nvSpPr>
                <p:cNvPr id="8" name="TextBox 7">
                  <a:extLst>
                    <a:ext uri="{FF2B5EF4-FFF2-40B4-BE49-F238E27FC236}">
                      <a16:creationId xmlns:a16="http://schemas.microsoft.com/office/drawing/2014/main" id="{D2DB0974-DFCE-461F-B0A9-7994E37A9A48}"/>
                    </a:ext>
                  </a:extLst>
                </p:cNvPr>
                <p:cNvSpPr txBox="1">
                  <a:spLocks noRot="1" noChangeAspect="1" noMove="1" noResize="1" noEditPoints="1" noAdjustHandles="1" noChangeArrowheads="1" noChangeShapeType="1" noTextEdit="1"/>
                </p:cNvSpPr>
                <p:nvPr/>
              </p:nvSpPr>
              <p:spPr>
                <a:xfrm>
                  <a:off x="9144000" y="2436134"/>
                  <a:ext cx="664797" cy="461665"/>
                </a:xfrm>
                <a:prstGeom prst="rect">
                  <a:avLst/>
                </a:prstGeom>
                <a:blipFill>
                  <a:blip r:embed="rId4"/>
                  <a:stretch>
                    <a:fillRect b="-2667"/>
                  </a:stretch>
                </a:blipFill>
              </p:spPr>
              <p:txBody>
                <a:bodyPr/>
                <a:lstStyle/>
                <a:p>
                  <a:r>
                    <a:rPr lang="en-IN">
                      <a:noFill/>
                    </a:rPr>
                    <a:t> </a:t>
                  </a:r>
                </a:p>
              </p:txBody>
            </p:sp>
          </mc:Fallback>
        </mc:AlternateContent>
        <p:sp>
          <p:nvSpPr>
            <p:cNvPr id="9" name="Arrow: Right 8">
              <a:extLst>
                <a:ext uri="{FF2B5EF4-FFF2-40B4-BE49-F238E27FC236}">
                  <a16:creationId xmlns:a16="http://schemas.microsoft.com/office/drawing/2014/main" id="{43760625-6917-477F-A9C6-CACC33AB8725}"/>
                </a:ext>
              </a:extLst>
            </p:cNvPr>
            <p:cNvSpPr/>
            <p:nvPr/>
          </p:nvSpPr>
          <p:spPr>
            <a:xfrm>
              <a:off x="8007658" y="3061223"/>
              <a:ext cx="861134" cy="541538"/>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8CE5A97-D1CA-4ADD-9744-6E367CAFF5A6}"/>
                    </a:ext>
                  </a:extLst>
                </p:cNvPr>
                <p:cNvSpPr txBox="1"/>
                <p:nvPr/>
              </p:nvSpPr>
              <p:spPr>
                <a:xfrm>
                  <a:off x="9144000" y="3061223"/>
                  <a:ext cx="500458"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i="1" dirty="0" smtClean="0">
                            <a:latin typeface="Cambria Math" panose="02040503050406030204" pitchFamily="18" charset="0"/>
                          </a:rPr>
                          <m:t>…</m:t>
                        </m:r>
                      </m:oMath>
                    </m:oMathPara>
                  </a14:m>
                  <a:endParaRPr lang="en-IN" sz="2400" dirty="0"/>
                </a:p>
              </p:txBody>
            </p:sp>
          </mc:Choice>
          <mc:Fallback xmlns="">
            <p:sp>
              <p:nvSpPr>
                <p:cNvPr id="10" name="TextBox 9">
                  <a:extLst>
                    <a:ext uri="{FF2B5EF4-FFF2-40B4-BE49-F238E27FC236}">
                      <a16:creationId xmlns:a16="http://schemas.microsoft.com/office/drawing/2014/main" id="{E8CE5A97-D1CA-4ADD-9744-6E367CAFF5A6}"/>
                    </a:ext>
                  </a:extLst>
                </p:cNvPr>
                <p:cNvSpPr txBox="1">
                  <a:spLocks noRot="1" noChangeAspect="1" noMove="1" noResize="1" noEditPoints="1" noAdjustHandles="1" noChangeArrowheads="1" noChangeShapeType="1" noTextEdit="1"/>
                </p:cNvSpPr>
                <p:nvPr/>
              </p:nvSpPr>
              <p:spPr>
                <a:xfrm>
                  <a:off x="9144000" y="3061223"/>
                  <a:ext cx="500458" cy="461665"/>
                </a:xfrm>
                <a:prstGeom prst="rect">
                  <a:avLst/>
                </a:prstGeom>
                <a:blipFill>
                  <a:blip r:embed="rId5"/>
                  <a:stretch>
                    <a:fillRect/>
                  </a:stretch>
                </a:blipFill>
              </p:spPr>
              <p:txBody>
                <a:bodyPr/>
                <a:lstStyle/>
                <a:p>
                  <a:r>
                    <a:rPr lang="en-IN">
                      <a:noFill/>
                    </a:rPr>
                    <a:t> </a:t>
                  </a:r>
                </a:p>
              </p:txBody>
            </p:sp>
          </mc:Fallback>
        </mc:AlternateContent>
        <p:sp>
          <p:nvSpPr>
            <p:cNvPr id="11" name="Arrow: Right 10">
              <a:extLst>
                <a:ext uri="{FF2B5EF4-FFF2-40B4-BE49-F238E27FC236}">
                  <a16:creationId xmlns:a16="http://schemas.microsoft.com/office/drawing/2014/main" id="{35ACDE49-B3C4-49B9-878B-D00BDE51B331}"/>
                </a:ext>
              </a:extLst>
            </p:cNvPr>
            <p:cNvSpPr/>
            <p:nvPr/>
          </p:nvSpPr>
          <p:spPr>
            <a:xfrm>
              <a:off x="8007658" y="3686312"/>
              <a:ext cx="861134" cy="541538"/>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E64A9451-6A93-4814-A5C7-4C9802852D49}"/>
                    </a:ext>
                  </a:extLst>
                </p:cNvPr>
                <p:cNvSpPr txBox="1"/>
                <p:nvPr/>
              </p:nvSpPr>
              <p:spPr>
                <a:xfrm>
                  <a:off x="9144000" y="3686312"/>
                  <a:ext cx="79464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IN" sz="2400" i="1" dirty="0" smtClean="0">
                                <a:latin typeface="Cambria Math" panose="02040503050406030204" pitchFamily="18" charset="0"/>
                              </a:rPr>
                            </m:ctrlPr>
                          </m:sSubPr>
                          <m:e>
                            <m:r>
                              <a:rPr lang="en-IN" sz="2400" i="1" dirty="0" smtClean="0">
                                <a:latin typeface="Cambria Math" panose="02040503050406030204" pitchFamily="18" charset="0"/>
                              </a:rPr>
                              <m:t>𝑋</m:t>
                            </m:r>
                          </m:e>
                          <m:sub>
                            <m:r>
                              <a:rPr lang="en-US" sz="2400" b="0" i="1" dirty="0" smtClean="0">
                                <a:latin typeface="Cambria Math" panose="02040503050406030204" pitchFamily="18" charset="0"/>
                              </a:rPr>
                              <m:t>55</m:t>
                            </m:r>
                          </m:sub>
                        </m:sSub>
                        <m:r>
                          <a:rPr lang="en-US" sz="2400" b="0" i="1" dirty="0" smtClean="0">
                            <a:latin typeface="Cambria Math" panose="02040503050406030204" pitchFamily="18" charset="0"/>
                          </a:rPr>
                          <m:t> </m:t>
                        </m:r>
                      </m:oMath>
                    </m:oMathPara>
                  </a14:m>
                  <a:endParaRPr lang="en-IN" sz="2400" dirty="0"/>
                </a:p>
              </p:txBody>
            </p:sp>
          </mc:Choice>
          <mc:Fallback xmlns="">
            <p:sp>
              <p:nvSpPr>
                <p:cNvPr id="12" name="TextBox 11">
                  <a:extLst>
                    <a:ext uri="{FF2B5EF4-FFF2-40B4-BE49-F238E27FC236}">
                      <a16:creationId xmlns:a16="http://schemas.microsoft.com/office/drawing/2014/main" id="{E64A9451-6A93-4814-A5C7-4C9802852D49}"/>
                    </a:ext>
                  </a:extLst>
                </p:cNvPr>
                <p:cNvSpPr txBox="1">
                  <a:spLocks noRot="1" noChangeAspect="1" noMove="1" noResize="1" noEditPoints="1" noAdjustHandles="1" noChangeArrowheads="1" noChangeShapeType="1" noTextEdit="1"/>
                </p:cNvSpPr>
                <p:nvPr/>
              </p:nvSpPr>
              <p:spPr>
                <a:xfrm>
                  <a:off x="9144000" y="3686312"/>
                  <a:ext cx="794641" cy="461665"/>
                </a:xfrm>
                <a:prstGeom prst="rect">
                  <a:avLst/>
                </a:prstGeom>
                <a:blipFill>
                  <a:blip r:embed="rId6"/>
                  <a:stretch>
                    <a:fillRect b="-4000"/>
                  </a:stretch>
                </a:blipFill>
              </p:spPr>
              <p:txBody>
                <a:bodyPr/>
                <a:lstStyle/>
                <a:p>
                  <a:r>
                    <a:rPr lang="en-IN">
                      <a:noFill/>
                    </a:rPr>
                    <a:t> </a:t>
                  </a:r>
                </a:p>
              </p:txBody>
            </p:sp>
          </mc:Fallback>
        </mc:AlternateContent>
        <p:sp>
          <p:nvSpPr>
            <p:cNvPr id="6" name="Rectangle: Rounded Corners 5">
              <a:extLst>
                <a:ext uri="{FF2B5EF4-FFF2-40B4-BE49-F238E27FC236}">
                  <a16:creationId xmlns:a16="http://schemas.microsoft.com/office/drawing/2014/main" id="{87E76FB4-1918-4E3B-8964-37B802199BD7}"/>
                </a:ext>
              </a:extLst>
            </p:cNvPr>
            <p:cNvSpPr/>
            <p:nvPr/>
          </p:nvSpPr>
          <p:spPr>
            <a:xfrm>
              <a:off x="9144000" y="1565013"/>
              <a:ext cx="794641" cy="2873822"/>
            </a:xfrm>
            <a:prstGeom prst="roundRect">
              <a:avLst/>
            </a:prstGeom>
            <a:noFill/>
            <a:ln w="5715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2">
              <a:extLst>
                <a:ext uri="{FF2B5EF4-FFF2-40B4-BE49-F238E27FC236}">
                  <a16:creationId xmlns:a16="http://schemas.microsoft.com/office/drawing/2014/main" id="{8FA65FC0-7ABB-41B9-BD7B-274556568F73}"/>
                </a:ext>
              </a:extLst>
            </p:cNvPr>
            <p:cNvSpPr txBox="1"/>
            <p:nvPr/>
          </p:nvSpPr>
          <p:spPr>
            <a:xfrm>
              <a:off x="10084005" y="2639022"/>
              <a:ext cx="1862498" cy="461665"/>
            </a:xfrm>
            <a:prstGeom prst="rect">
              <a:avLst/>
            </a:prstGeom>
            <a:noFill/>
          </p:spPr>
          <p:txBody>
            <a:bodyPr wrap="none" rtlCol="0">
              <a:spAutoFit/>
            </a:bodyPr>
            <a:lstStyle/>
            <a:p>
              <a:r>
                <a:rPr lang="en-IN" sz="2400" dirty="0"/>
                <a:t>Sensor Values</a:t>
              </a:r>
            </a:p>
          </p:txBody>
        </p:sp>
      </p:grpSp>
    </p:spTree>
    <p:extLst>
      <p:ext uri="{BB962C8B-B14F-4D97-AF65-F5344CB8AC3E}">
        <p14:creationId xmlns:p14="http://schemas.microsoft.com/office/powerpoint/2010/main" val="237590624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4C61BD-E1E0-4EEE-BC3E-72D2A20C251B}"/>
              </a:ext>
            </a:extLst>
          </p:cNvPr>
          <p:cNvSpPr>
            <a:spLocks noGrp="1"/>
          </p:cNvSpPr>
          <p:nvPr>
            <p:ph type="title"/>
          </p:nvPr>
        </p:nvSpPr>
        <p:spPr>
          <a:xfrm>
            <a:off x="838200" y="365125"/>
            <a:ext cx="10515600" cy="762339"/>
          </a:xfrm>
        </p:spPr>
        <p:txBody>
          <a:bodyPr/>
          <a:lstStyle/>
          <a:p>
            <a:r>
              <a:rPr lang="en-IN" b="1" dirty="0"/>
              <a:t>One Class SVM</a:t>
            </a:r>
          </a:p>
        </p:txBody>
      </p:sp>
      <p:pic>
        <p:nvPicPr>
          <p:cNvPr id="2050" name="Picture 2" descr="Anomaly detection - can it help in contact centre management? - EdgeTier">
            <a:extLst>
              <a:ext uri="{FF2B5EF4-FFF2-40B4-BE49-F238E27FC236}">
                <a16:creationId xmlns:a16="http://schemas.microsoft.com/office/drawing/2014/main" id="{A6ACE9DF-B551-4AA5-8E56-85777B2D5B7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88584" y="2317072"/>
            <a:ext cx="5018718" cy="375285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Classification in one-class SVM | Download Scientific Diagram">
            <a:extLst>
              <a:ext uri="{FF2B5EF4-FFF2-40B4-BE49-F238E27FC236}">
                <a16:creationId xmlns:a16="http://schemas.microsoft.com/office/drawing/2014/main" id="{2E186119-8DD6-4F30-BB8A-778575C16E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0904" y="2273076"/>
            <a:ext cx="4625096" cy="38408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8035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4C61BD-E1E0-4EEE-BC3E-72D2A20C251B}"/>
              </a:ext>
            </a:extLst>
          </p:cNvPr>
          <p:cNvSpPr>
            <a:spLocks noGrp="1"/>
          </p:cNvSpPr>
          <p:nvPr>
            <p:ph type="title"/>
          </p:nvPr>
        </p:nvSpPr>
        <p:spPr>
          <a:xfrm>
            <a:off x="838200" y="365125"/>
            <a:ext cx="10515600" cy="762339"/>
          </a:xfrm>
        </p:spPr>
        <p:txBody>
          <a:bodyPr/>
          <a:lstStyle/>
          <a:p>
            <a:r>
              <a:rPr lang="en-IN" b="1" dirty="0"/>
              <a:t>Isolation Forest</a:t>
            </a:r>
          </a:p>
        </p:txBody>
      </p:sp>
      <p:pic>
        <p:nvPicPr>
          <p:cNvPr id="3074" name="Picture 2" descr="How to use Isolation Forests for anomaly detection | Towards Data Science">
            <a:extLst>
              <a:ext uri="{FF2B5EF4-FFF2-40B4-BE49-F238E27FC236}">
                <a16:creationId xmlns:a16="http://schemas.microsoft.com/office/drawing/2014/main" id="{F26AFE3A-2372-4D35-BBD6-14B31E5863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7554" y="1894780"/>
            <a:ext cx="6862439" cy="306844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Detecting and preventing abuse on LinkedIn using isolation forests |  LinkedIn Engineering">
            <a:extLst>
              <a:ext uri="{FF2B5EF4-FFF2-40B4-BE49-F238E27FC236}">
                <a16:creationId xmlns:a16="http://schemas.microsoft.com/office/drawing/2014/main" id="{AED434A0-0685-4D8E-AE4C-8135B4FF04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70811" y="2077073"/>
            <a:ext cx="4533961" cy="27038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4851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4C61BD-E1E0-4EEE-BC3E-72D2A20C251B}"/>
              </a:ext>
            </a:extLst>
          </p:cNvPr>
          <p:cNvSpPr>
            <a:spLocks noGrp="1"/>
          </p:cNvSpPr>
          <p:nvPr>
            <p:ph type="title"/>
          </p:nvPr>
        </p:nvSpPr>
        <p:spPr>
          <a:xfrm>
            <a:off x="838200" y="365125"/>
            <a:ext cx="10515600" cy="762339"/>
          </a:xfrm>
        </p:spPr>
        <p:txBody>
          <a:bodyPr/>
          <a:lstStyle/>
          <a:p>
            <a:r>
              <a:rPr lang="en-IN" b="1" dirty="0"/>
              <a:t>Other outlier detection methods</a:t>
            </a:r>
          </a:p>
        </p:txBody>
      </p:sp>
      <p:pic>
        <p:nvPicPr>
          <p:cNvPr id="4098" name="Picture 2" descr="2.7. Novelty and Outlier Detection — scikit-learn 1.2.2 documentation">
            <a:extLst>
              <a:ext uri="{FF2B5EF4-FFF2-40B4-BE49-F238E27FC236}">
                <a16:creationId xmlns:a16="http://schemas.microsoft.com/office/drawing/2014/main" id="{5A390D65-772B-4B58-B48B-0682294BA0B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96467" y="1296801"/>
            <a:ext cx="5934733" cy="52993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881810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9E245-6BB4-4E3E-BF42-306D04BC4765}"/>
              </a:ext>
            </a:extLst>
          </p:cNvPr>
          <p:cNvSpPr>
            <a:spLocks noGrp="1"/>
          </p:cNvSpPr>
          <p:nvPr>
            <p:ph type="title"/>
          </p:nvPr>
        </p:nvSpPr>
        <p:spPr/>
        <p:txBody>
          <a:bodyPr/>
          <a:lstStyle/>
          <a:p>
            <a:r>
              <a:rPr lang="en-IN" dirty="0"/>
              <a:t>Additional Link</a:t>
            </a:r>
          </a:p>
        </p:txBody>
      </p:sp>
      <p:sp>
        <p:nvSpPr>
          <p:cNvPr id="3" name="Content Placeholder 2">
            <a:extLst>
              <a:ext uri="{FF2B5EF4-FFF2-40B4-BE49-F238E27FC236}">
                <a16:creationId xmlns:a16="http://schemas.microsoft.com/office/drawing/2014/main" id="{C2E1515D-5AED-4958-81FA-EC3843CED3CC}"/>
              </a:ext>
            </a:extLst>
          </p:cNvPr>
          <p:cNvSpPr>
            <a:spLocks noGrp="1"/>
          </p:cNvSpPr>
          <p:nvPr>
            <p:ph idx="1"/>
          </p:nvPr>
        </p:nvSpPr>
        <p:spPr/>
        <p:txBody>
          <a:bodyPr/>
          <a:lstStyle/>
          <a:p>
            <a:r>
              <a:rPr lang="en-IN" dirty="0"/>
              <a:t>Post on PCA - </a:t>
            </a:r>
            <a:r>
              <a:rPr lang="en-IN" dirty="0">
                <a:hlinkClick r:id="rId2"/>
              </a:rPr>
              <a:t>https://towardsdatascience.com/principal-component-analysis-for-dimensionality-reduction-115a3d157bad</a:t>
            </a:r>
            <a:endParaRPr lang="en-IN" dirty="0"/>
          </a:p>
          <a:p>
            <a:r>
              <a:rPr lang="en-IN" dirty="0"/>
              <a:t>Research Paper - </a:t>
            </a:r>
            <a:r>
              <a:rPr lang="en-IN" dirty="0">
                <a:hlinkClick r:id="rId3"/>
              </a:rPr>
              <a:t>https://www-sciencedirect-com.ressources-electroniques.univ-lille.fr/science/article/pii/S2405896320300860</a:t>
            </a:r>
            <a:endParaRPr lang="en-IN" dirty="0"/>
          </a:p>
          <a:p>
            <a:endParaRPr lang="en-IN" dirty="0"/>
          </a:p>
        </p:txBody>
      </p:sp>
      <p:pic>
        <p:nvPicPr>
          <p:cNvPr id="5" name="Picture 4">
            <a:extLst>
              <a:ext uri="{FF2B5EF4-FFF2-40B4-BE49-F238E27FC236}">
                <a16:creationId xmlns:a16="http://schemas.microsoft.com/office/drawing/2014/main" id="{B4945934-DDFD-4178-997C-3DD412BE5C47}"/>
              </a:ext>
            </a:extLst>
          </p:cNvPr>
          <p:cNvPicPr>
            <a:picLocks noChangeAspect="1"/>
          </p:cNvPicPr>
          <p:nvPr/>
        </p:nvPicPr>
        <p:blipFill>
          <a:blip r:embed="rId4"/>
          <a:stretch>
            <a:fillRect/>
          </a:stretch>
        </p:blipFill>
        <p:spPr>
          <a:xfrm>
            <a:off x="3420226" y="4145673"/>
            <a:ext cx="5816388" cy="1565317"/>
          </a:xfrm>
          <a:prstGeom prst="rect">
            <a:avLst/>
          </a:prstGeom>
        </p:spPr>
      </p:pic>
    </p:spTree>
    <p:extLst>
      <p:ext uri="{BB962C8B-B14F-4D97-AF65-F5344CB8AC3E}">
        <p14:creationId xmlns:p14="http://schemas.microsoft.com/office/powerpoint/2010/main" val="205069209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8CC21AD4-6AE4-49B3-A29D-93CC29148E72}"/>
              </a:ext>
            </a:extLst>
          </p:cNvPr>
          <p:cNvSpPr>
            <a:spLocks noGrp="1"/>
          </p:cNvSpPr>
          <p:nvPr>
            <p:ph type="subTitle" idx="1"/>
          </p:nvPr>
        </p:nvSpPr>
        <p:spPr>
          <a:xfrm>
            <a:off x="680621" y="938736"/>
            <a:ext cx="10691674" cy="5417676"/>
          </a:xfrm>
        </p:spPr>
        <p:txBody>
          <a:bodyPr>
            <a:normAutofit lnSpcReduction="10000"/>
          </a:bodyPr>
          <a:lstStyle/>
          <a:p>
            <a:pPr algn="just"/>
            <a:r>
              <a:rPr lang="en-US" dirty="0"/>
              <a:t>Title: "Fault Detection in the Tennessee Eastman Process: Overview and Basic Statistical Methods"</a:t>
            </a:r>
          </a:p>
          <a:p>
            <a:pPr algn="just"/>
            <a:endParaRPr lang="en-US" dirty="0"/>
          </a:p>
          <a:p>
            <a:pPr algn="just"/>
            <a:r>
              <a:rPr lang="en-US" dirty="0"/>
              <a:t>Thumbnail: The thumbnail could feature a visual representation of the Tennessee Eastman Process, such as a diagram or a photo of the process, with a subtitle highlighting the use of statistical methods for fault detection.</a:t>
            </a:r>
          </a:p>
          <a:p>
            <a:pPr algn="just"/>
            <a:endParaRPr lang="en-US" dirty="0"/>
          </a:p>
          <a:p>
            <a:pPr algn="just"/>
            <a:r>
              <a:rPr lang="en-US" dirty="0"/>
              <a:t>Description: In this video, we will provide an overview of the Tennessee Eastman Process dataset, which is a benchmark dataset used for evaluating process control and fault detection methods. We will discuss the structure of the dataset, the variables involved, and the types of faults that can occur in the process. We will then introduce basic statistical methods for fault detection, including statistical process control charts, hypothesis testing, and multivariate statistical methods. By the end of this video, viewers will have a good understanding of the dataset and how basic statistical methods can be used for fault detection in the Tennessee Eastman Process.</a:t>
            </a:r>
            <a:endParaRPr lang="en-IN" dirty="0"/>
          </a:p>
        </p:txBody>
      </p:sp>
    </p:spTree>
    <p:extLst>
      <p:ext uri="{BB962C8B-B14F-4D97-AF65-F5344CB8AC3E}">
        <p14:creationId xmlns:p14="http://schemas.microsoft.com/office/powerpoint/2010/main" val="307715323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8CC21AD4-6AE4-49B3-A29D-93CC29148E72}"/>
              </a:ext>
            </a:extLst>
          </p:cNvPr>
          <p:cNvSpPr>
            <a:spLocks noGrp="1"/>
          </p:cNvSpPr>
          <p:nvPr>
            <p:ph type="subTitle" idx="1"/>
          </p:nvPr>
        </p:nvSpPr>
        <p:spPr>
          <a:xfrm>
            <a:off x="680621" y="938736"/>
            <a:ext cx="10691674" cy="5417676"/>
          </a:xfrm>
        </p:spPr>
        <p:txBody>
          <a:bodyPr>
            <a:normAutofit/>
          </a:bodyPr>
          <a:lstStyle/>
          <a:p>
            <a:pPr algn="just"/>
            <a:r>
              <a:rPr lang="en-US" dirty="0"/>
              <a:t>Dataset: </a:t>
            </a:r>
            <a:r>
              <a:rPr lang="en-US" dirty="0">
                <a:hlinkClick r:id="rId2"/>
              </a:rPr>
              <a:t>https://www.kaggle.com/datasets/averkij/tennessee-eastman-process-simulation-dataset</a:t>
            </a:r>
            <a:endParaRPr lang="en-US" dirty="0"/>
          </a:p>
          <a:p>
            <a:pPr algn="just"/>
            <a:endParaRPr lang="en-US" dirty="0"/>
          </a:p>
          <a:p>
            <a:pPr algn="just"/>
            <a:r>
              <a:rPr lang="en-US" dirty="0"/>
              <a:t>Post: </a:t>
            </a:r>
            <a:r>
              <a:rPr lang="en-US" dirty="0">
                <a:hlinkClick r:id="rId3"/>
              </a:rPr>
              <a:t>https://keepfloyding.github.io/posts/data-explor-TEP-3/</a:t>
            </a:r>
            <a:endParaRPr lang="en-US" dirty="0"/>
          </a:p>
          <a:p>
            <a:pPr algn="just"/>
            <a:endParaRPr lang="en-IN" dirty="0"/>
          </a:p>
        </p:txBody>
      </p:sp>
    </p:spTree>
    <p:extLst>
      <p:ext uri="{BB962C8B-B14F-4D97-AF65-F5344CB8AC3E}">
        <p14:creationId xmlns:p14="http://schemas.microsoft.com/office/powerpoint/2010/main" val="31668346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6E5931-5184-4B82-A391-CC61DA4C4C03}"/>
              </a:ext>
            </a:extLst>
          </p:cNvPr>
          <p:cNvSpPr>
            <a:spLocks noGrp="1"/>
          </p:cNvSpPr>
          <p:nvPr>
            <p:ph type="ctrTitle"/>
          </p:nvPr>
        </p:nvSpPr>
        <p:spPr>
          <a:xfrm>
            <a:off x="625875" y="169247"/>
            <a:ext cx="10940249" cy="987253"/>
          </a:xfrm>
        </p:spPr>
        <p:txBody>
          <a:bodyPr anchor="t"/>
          <a:lstStyle/>
          <a:p>
            <a:r>
              <a:rPr lang="en-IN" dirty="0"/>
              <a:t>Dataset</a:t>
            </a:r>
          </a:p>
        </p:txBody>
      </p:sp>
      <p:pic>
        <p:nvPicPr>
          <p:cNvPr id="17" name="Picture 16">
            <a:extLst>
              <a:ext uri="{FF2B5EF4-FFF2-40B4-BE49-F238E27FC236}">
                <a16:creationId xmlns:a16="http://schemas.microsoft.com/office/drawing/2014/main" id="{161C8CED-B7C3-48CE-9EEE-2A0DC030A93D}"/>
              </a:ext>
            </a:extLst>
          </p:cNvPr>
          <p:cNvPicPr>
            <a:picLocks noChangeAspect="1"/>
          </p:cNvPicPr>
          <p:nvPr/>
        </p:nvPicPr>
        <p:blipFill rotWithShape="1">
          <a:blip r:embed="rId2"/>
          <a:srcRect b="70835"/>
          <a:stretch/>
        </p:blipFill>
        <p:spPr>
          <a:xfrm>
            <a:off x="548542" y="1377987"/>
            <a:ext cx="11094915" cy="2155325"/>
          </a:xfrm>
          <a:prstGeom prst="rect">
            <a:avLst/>
          </a:prstGeom>
        </p:spPr>
      </p:pic>
      <p:pic>
        <p:nvPicPr>
          <p:cNvPr id="19" name="Picture 18">
            <a:extLst>
              <a:ext uri="{FF2B5EF4-FFF2-40B4-BE49-F238E27FC236}">
                <a16:creationId xmlns:a16="http://schemas.microsoft.com/office/drawing/2014/main" id="{9D43D086-96DC-4179-9319-85D65F09E408}"/>
              </a:ext>
            </a:extLst>
          </p:cNvPr>
          <p:cNvPicPr>
            <a:picLocks noChangeAspect="1"/>
          </p:cNvPicPr>
          <p:nvPr/>
        </p:nvPicPr>
        <p:blipFill>
          <a:blip r:embed="rId3"/>
          <a:stretch>
            <a:fillRect/>
          </a:stretch>
        </p:blipFill>
        <p:spPr>
          <a:xfrm>
            <a:off x="8470499" y="3937894"/>
            <a:ext cx="3095625" cy="2266950"/>
          </a:xfrm>
          <a:prstGeom prst="rect">
            <a:avLst/>
          </a:prstGeom>
        </p:spPr>
      </p:pic>
    </p:spTree>
    <p:extLst>
      <p:ext uri="{BB962C8B-B14F-4D97-AF65-F5344CB8AC3E}">
        <p14:creationId xmlns:p14="http://schemas.microsoft.com/office/powerpoint/2010/main" val="20816685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6E5931-5184-4B82-A391-CC61DA4C4C03}"/>
              </a:ext>
            </a:extLst>
          </p:cNvPr>
          <p:cNvSpPr>
            <a:spLocks noGrp="1"/>
          </p:cNvSpPr>
          <p:nvPr>
            <p:ph type="ctrTitle"/>
          </p:nvPr>
        </p:nvSpPr>
        <p:spPr>
          <a:xfrm>
            <a:off x="625875" y="169247"/>
            <a:ext cx="10940249" cy="987253"/>
          </a:xfrm>
        </p:spPr>
        <p:txBody>
          <a:bodyPr anchor="t"/>
          <a:lstStyle/>
          <a:p>
            <a:r>
              <a:rPr lang="en-IN" dirty="0"/>
              <a:t>Dataset</a:t>
            </a:r>
          </a:p>
        </p:txBody>
      </p:sp>
      <p:pic>
        <p:nvPicPr>
          <p:cNvPr id="4" name="Picture 3">
            <a:extLst>
              <a:ext uri="{FF2B5EF4-FFF2-40B4-BE49-F238E27FC236}">
                <a16:creationId xmlns:a16="http://schemas.microsoft.com/office/drawing/2014/main" id="{53084019-BD99-414A-B121-23E9EE152B3A}"/>
              </a:ext>
            </a:extLst>
          </p:cNvPr>
          <p:cNvPicPr>
            <a:picLocks noChangeAspect="1"/>
          </p:cNvPicPr>
          <p:nvPr/>
        </p:nvPicPr>
        <p:blipFill>
          <a:blip r:embed="rId2"/>
          <a:stretch>
            <a:fillRect/>
          </a:stretch>
        </p:blipFill>
        <p:spPr>
          <a:xfrm>
            <a:off x="1068326" y="1638577"/>
            <a:ext cx="9794876" cy="3350673"/>
          </a:xfrm>
          <a:prstGeom prst="rect">
            <a:avLst/>
          </a:prstGeom>
        </p:spPr>
      </p:pic>
      <p:sp>
        <p:nvSpPr>
          <p:cNvPr id="5" name="Rectangle 4">
            <a:extLst>
              <a:ext uri="{FF2B5EF4-FFF2-40B4-BE49-F238E27FC236}">
                <a16:creationId xmlns:a16="http://schemas.microsoft.com/office/drawing/2014/main" id="{4445B5A1-2A88-431A-82CD-1A20DC442DB3}"/>
              </a:ext>
            </a:extLst>
          </p:cNvPr>
          <p:cNvSpPr/>
          <p:nvPr/>
        </p:nvSpPr>
        <p:spPr>
          <a:xfrm>
            <a:off x="2086253" y="1964507"/>
            <a:ext cx="390618" cy="2698812"/>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E8D91EFB-848A-4935-8A9C-8AE4D4E1B11D}"/>
              </a:ext>
            </a:extLst>
          </p:cNvPr>
          <p:cNvSpPr txBox="1"/>
          <p:nvPr/>
        </p:nvSpPr>
        <p:spPr>
          <a:xfrm>
            <a:off x="625875" y="5219423"/>
            <a:ext cx="5132815" cy="461665"/>
          </a:xfrm>
          <a:prstGeom prst="rect">
            <a:avLst/>
          </a:prstGeom>
          <a:noFill/>
        </p:spPr>
        <p:txBody>
          <a:bodyPr wrap="none" rtlCol="0">
            <a:spAutoFit/>
          </a:bodyPr>
          <a:lstStyle/>
          <a:p>
            <a:r>
              <a:rPr lang="en-IN" sz="2400" dirty="0"/>
              <a:t>20 different fault types were introduced</a:t>
            </a:r>
          </a:p>
        </p:txBody>
      </p:sp>
    </p:spTree>
    <p:extLst>
      <p:ext uri="{BB962C8B-B14F-4D97-AF65-F5344CB8AC3E}">
        <p14:creationId xmlns:p14="http://schemas.microsoft.com/office/powerpoint/2010/main" val="3139056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3084019-BD99-414A-B121-23E9EE152B3A}"/>
              </a:ext>
            </a:extLst>
          </p:cNvPr>
          <p:cNvPicPr>
            <a:picLocks noChangeAspect="1"/>
          </p:cNvPicPr>
          <p:nvPr/>
        </p:nvPicPr>
        <p:blipFill rotWithShape="1">
          <a:blip r:embed="rId2"/>
          <a:srcRect r="57051" b="69464"/>
          <a:stretch/>
        </p:blipFill>
        <p:spPr>
          <a:xfrm>
            <a:off x="217503" y="5452890"/>
            <a:ext cx="5060821" cy="1230872"/>
          </a:xfrm>
          <a:prstGeom prst="rect">
            <a:avLst/>
          </a:prstGeom>
        </p:spPr>
      </p:pic>
      <p:sp>
        <p:nvSpPr>
          <p:cNvPr id="6" name="TextBox 5">
            <a:extLst>
              <a:ext uri="{FF2B5EF4-FFF2-40B4-BE49-F238E27FC236}">
                <a16:creationId xmlns:a16="http://schemas.microsoft.com/office/drawing/2014/main" id="{E8D91EFB-848A-4935-8A9C-8AE4D4E1B11D}"/>
              </a:ext>
            </a:extLst>
          </p:cNvPr>
          <p:cNvSpPr txBox="1"/>
          <p:nvPr/>
        </p:nvSpPr>
        <p:spPr>
          <a:xfrm>
            <a:off x="217503" y="420344"/>
            <a:ext cx="3844514" cy="369332"/>
          </a:xfrm>
          <a:prstGeom prst="rect">
            <a:avLst/>
          </a:prstGeom>
          <a:noFill/>
        </p:spPr>
        <p:txBody>
          <a:bodyPr wrap="none" rtlCol="0">
            <a:spAutoFit/>
          </a:bodyPr>
          <a:lstStyle/>
          <a:p>
            <a:r>
              <a:rPr lang="en-IN" dirty="0" err="1"/>
              <a:t>faultNumber</a:t>
            </a:r>
            <a:r>
              <a:rPr lang="en-IN" dirty="0"/>
              <a:t> = 0 (Fault Free condition)</a:t>
            </a:r>
          </a:p>
        </p:txBody>
      </p:sp>
      <p:cxnSp>
        <p:nvCxnSpPr>
          <p:cNvPr id="7" name="Connector: Elbow 6">
            <a:extLst>
              <a:ext uri="{FF2B5EF4-FFF2-40B4-BE49-F238E27FC236}">
                <a16:creationId xmlns:a16="http://schemas.microsoft.com/office/drawing/2014/main" id="{EDC03B01-C1B4-4310-A178-3F28F97F8D00}"/>
              </a:ext>
            </a:extLst>
          </p:cNvPr>
          <p:cNvCxnSpPr/>
          <p:nvPr/>
        </p:nvCxnSpPr>
        <p:spPr>
          <a:xfrm>
            <a:off x="2139760" y="870012"/>
            <a:ext cx="745483" cy="497149"/>
          </a:xfrm>
          <a:prstGeom prst="bentConnector3">
            <a:avLst>
              <a:gd name="adj1" fmla="val -16"/>
            </a:avLst>
          </a:prstGeom>
          <a:ln w="38100">
            <a:solidFill>
              <a:schemeClr val="tx1"/>
            </a:solidFill>
            <a:tailEnd type="triangle"/>
          </a:ln>
        </p:spPr>
        <p:style>
          <a:lnRef idx="3">
            <a:schemeClr val="accent3"/>
          </a:lnRef>
          <a:fillRef idx="0">
            <a:schemeClr val="accent3"/>
          </a:fillRef>
          <a:effectRef idx="2">
            <a:schemeClr val="accent3"/>
          </a:effectRef>
          <a:fontRef idx="minor">
            <a:schemeClr val="tx1"/>
          </a:fontRef>
        </p:style>
      </p:cxnSp>
      <p:sp>
        <p:nvSpPr>
          <p:cNvPr id="9" name="TextBox 8">
            <a:extLst>
              <a:ext uri="{FF2B5EF4-FFF2-40B4-BE49-F238E27FC236}">
                <a16:creationId xmlns:a16="http://schemas.microsoft.com/office/drawing/2014/main" id="{EA91D949-D804-4970-A699-6491C5020381}"/>
              </a:ext>
            </a:extLst>
          </p:cNvPr>
          <p:cNvSpPr txBox="1"/>
          <p:nvPr/>
        </p:nvSpPr>
        <p:spPr>
          <a:xfrm>
            <a:off x="2997693" y="1118586"/>
            <a:ext cx="1754968" cy="369332"/>
          </a:xfrm>
          <a:prstGeom prst="rect">
            <a:avLst/>
          </a:prstGeom>
          <a:noFill/>
        </p:spPr>
        <p:txBody>
          <a:bodyPr wrap="none" rtlCol="0">
            <a:spAutoFit/>
          </a:bodyPr>
          <a:lstStyle/>
          <a:p>
            <a:r>
              <a:rPr lang="en-IN" dirty="0" err="1"/>
              <a:t>simulationRun</a:t>
            </a:r>
            <a:r>
              <a:rPr lang="en-IN" dirty="0"/>
              <a:t>=1</a:t>
            </a:r>
          </a:p>
        </p:txBody>
      </p:sp>
      <p:cxnSp>
        <p:nvCxnSpPr>
          <p:cNvPr id="10" name="Connector: Elbow 9">
            <a:extLst>
              <a:ext uri="{FF2B5EF4-FFF2-40B4-BE49-F238E27FC236}">
                <a16:creationId xmlns:a16="http://schemas.microsoft.com/office/drawing/2014/main" id="{A816C788-757C-42E5-A605-79709AAB96D4}"/>
              </a:ext>
            </a:extLst>
          </p:cNvPr>
          <p:cNvCxnSpPr>
            <a:cxnSpLocks/>
            <a:endCxn id="13" idx="1"/>
          </p:cNvCxnSpPr>
          <p:nvPr/>
        </p:nvCxnSpPr>
        <p:spPr>
          <a:xfrm rot="16200000" flipH="1">
            <a:off x="1971567" y="957867"/>
            <a:ext cx="1194318" cy="857933"/>
          </a:xfrm>
          <a:prstGeom prst="bentConnector2">
            <a:avLst/>
          </a:prstGeom>
          <a:ln w="38100">
            <a:solidFill>
              <a:schemeClr val="tx1"/>
            </a:solidFill>
            <a:tailEnd type="triangle"/>
          </a:ln>
        </p:spPr>
        <p:style>
          <a:lnRef idx="3">
            <a:schemeClr val="accent3"/>
          </a:lnRef>
          <a:fillRef idx="0">
            <a:schemeClr val="accent3"/>
          </a:fillRef>
          <a:effectRef idx="2">
            <a:schemeClr val="accent3"/>
          </a:effectRef>
          <a:fontRef idx="minor">
            <a:schemeClr val="tx1"/>
          </a:fontRef>
        </p:style>
      </p:cxnSp>
      <p:sp>
        <p:nvSpPr>
          <p:cNvPr id="13" name="TextBox 12">
            <a:extLst>
              <a:ext uri="{FF2B5EF4-FFF2-40B4-BE49-F238E27FC236}">
                <a16:creationId xmlns:a16="http://schemas.microsoft.com/office/drawing/2014/main" id="{DC292D0F-F90F-48A4-9A4D-8E4C264E4042}"/>
              </a:ext>
            </a:extLst>
          </p:cNvPr>
          <p:cNvSpPr txBox="1"/>
          <p:nvPr/>
        </p:nvSpPr>
        <p:spPr>
          <a:xfrm>
            <a:off x="2997693" y="1799327"/>
            <a:ext cx="1754968" cy="369332"/>
          </a:xfrm>
          <a:prstGeom prst="rect">
            <a:avLst/>
          </a:prstGeom>
          <a:noFill/>
        </p:spPr>
        <p:txBody>
          <a:bodyPr wrap="none" rtlCol="0">
            <a:spAutoFit/>
          </a:bodyPr>
          <a:lstStyle/>
          <a:p>
            <a:r>
              <a:rPr lang="en-IN" dirty="0" err="1"/>
              <a:t>simulationRun</a:t>
            </a:r>
            <a:r>
              <a:rPr lang="en-IN" dirty="0"/>
              <a:t>=2</a:t>
            </a:r>
          </a:p>
        </p:txBody>
      </p:sp>
      <p:cxnSp>
        <p:nvCxnSpPr>
          <p:cNvPr id="16" name="Connector: Elbow 15">
            <a:extLst>
              <a:ext uri="{FF2B5EF4-FFF2-40B4-BE49-F238E27FC236}">
                <a16:creationId xmlns:a16="http://schemas.microsoft.com/office/drawing/2014/main" id="{62876B30-9D87-43A9-90C9-0F8461E8E557}"/>
              </a:ext>
            </a:extLst>
          </p:cNvPr>
          <p:cNvCxnSpPr>
            <a:cxnSpLocks/>
            <a:endCxn id="17" idx="1"/>
          </p:cNvCxnSpPr>
          <p:nvPr/>
        </p:nvCxnSpPr>
        <p:spPr>
          <a:xfrm rot="16200000" flipH="1">
            <a:off x="1971567" y="1439044"/>
            <a:ext cx="1194318" cy="857933"/>
          </a:xfrm>
          <a:prstGeom prst="bentConnector2">
            <a:avLst/>
          </a:prstGeom>
          <a:ln w="38100">
            <a:solidFill>
              <a:schemeClr val="tx1"/>
            </a:solidFill>
            <a:tailEnd type="triangle"/>
          </a:ln>
        </p:spPr>
        <p:style>
          <a:lnRef idx="3">
            <a:schemeClr val="accent3"/>
          </a:lnRef>
          <a:fillRef idx="0">
            <a:schemeClr val="accent3"/>
          </a:fillRef>
          <a:effectRef idx="2">
            <a:schemeClr val="accent3"/>
          </a:effectRef>
          <a:fontRef idx="minor">
            <a:schemeClr val="tx1"/>
          </a:fontRef>
        </p:style>
      </p:cxnSp>
      <p:sp>
        <p:nvSpPr>
          <p:cNvPr id="17" name="TextBox 16">
            <a:extLst>
              <a:ext uri="{FF2B5EF4-FFF2-40B4-BE49-F238E27FC236}">
                <a16:creationId xmlns:a16="http://schemas.microsoft.com/office/drawing/2014/main" id="{2FADE4CD-0EE8-435D-8963-8605DDDD6F3B}"/>
              </a:ext>
            </a:extLst>
          </p:cNvPr>
          <p:cNvSpPr txBox="1"/>
          <p:nvPr/>
        </p:nvSpPr>
        <p:spPr>
          <a:xfrm>
            <a:off x="2997693" y="2280504"/>
            <a:ext cx="1754968" cy="369332"/>
          </a:xfrm>
          <a:prstGeom prst="rect">
            <a:avLst/>
          </a:prstGeom>
          <a:noFill/>
        </p:spPr>
        <p:txBody>
          <a:bodyPr wrap="none" rtlCol="0">
            <a:spAutoFit/>
          </a:bodyPr>
          <a:lstStyle/>
          <a:p>
            <a:r>
              <a:rPr lang="en-IN" dirty="0" err="1"/>
              <a:t>simulationRun</a:t>
            </a:r>
            <a:r>
              <a:rPr lang="en-IN" dirty="0"/>
              <a:t>=3</a:t>
            </a:r>
          </a:p>
        </p:txBody>
      </p:sp>
      <p:cxnSp>
        <p:nvCxnSpPr>
          <p:cNvPr id="18" name="Connector: Elbow 17">
            <a:extLst>
              <a:ext uri="{FF2B5EF4-FFF2-40B4-BE49-F238E27FC236}">
                <a16:creationId xmlns:a16="http://schemas.microsoft.com/office/drawing/2014/main" id="{DF82C6F8-E17F-464D-9279-95016045C646}"/>
              </a:ext>
            </a:extLst>
          </p:cNvPr>
          <p:cNvCxnSpPr>
            <a:cxnSpLocks/>
            <a:endCxn id="19" idx="1"/>
          </p:cNvCxnSpPr>
          <p:nvPr/>
        </p:nvCxnSpPr>
        <p:spPr>
          <a:xfrm rot="16200000" flipH="1">
            <a:off x="1971568" y="2655843"/>
            <a:ext cx="1194318" cy="857934"/>
          </a:xfrm>
          <a:prstGeom prst="bentConnector2">
            <a:avLst/>
          </a:prstGeom>
          <a:ln w="38100">
            <a:solidFill>
              <a:schemeClr val="tx1"/>
            </a:solidFill>
            <a:tailEnd type="triangle"/>
          </a:ln>
        </p:spPr>
        <p:style>
          <a:lnRef idx="3">
            <a:schemeClr val="accent3"/>
          </a:lnRef>
          <a:fillRef idx="0">
            <a:schemeClr val="accent3"/>
          </a:fillRef>
          <a:effectRef idx="2">
            <a:schemeClr val="accent3"/>
          </a:effectRef>
          <a:fontRef idx="minor">
            <a:schemeClr val="tx1"/>
          </a:fontRef>
        </p:style>
      </p:cxnSp>
      <p:sp>
        <p:nvSpPr>
          <p:cNvPr id="19" name="TextBox 18">
            <a:extLst>
              <a:ext uri="{FF2B5EF4-FFF2-40B4-BE49-F238E27FC236}">
                <a16:creationId xmlns:a16="http://schemas.microsoft.com/office/drawing/2014/main" id="{94E99568-BC19-4F96-B00B-89858199D2AB}"/>
              </a:ext>
            </a:extLst>
          </p:cNvPr>
          <p:cNvSpPr txBox="1"/>
          <p:nvPr/>
        </p:nvSpPr>
        <p:spPr>
          <a:xfrm>
            <a:off x="2997694" y="3497303"/>
            <a:ext cx="1985800" cy="369332"/>
          </a:xfrm>
          <a:prstGeom prst="rect">
            <a:avLst/>
          </a:prstGeom>
          <a:noFill/>
        </p:spPr>
        <p:txBody>
          <a:bodyPr wrap="none" rtlCol="0">
            <a:spAutoFit/>
          </a:bodyPr>
          <a:lstStyle/>
          <a:p>
            <a:r>
              <a:rPr lang="en-IN" dirty="0" err="1"/>
              <a:t>simulationRun</a:t>
            </a:r>
            <a:r>
              <a:rPr lang="en-IN" dirty="0"/>
              <a:t>=500</a:t>
            </a:r>
          </a:p>
        </p:txBody>
      </p:sp>
      <p:sp>
        <p:nvSpPr>
          <p:cNvPr id="20" name="TextBox 19">
            <a:extLst>
              <a:ext uri="{FF2B5EF4-FFF2-40B4-BE49-F238E27FC236}">
                <a16:creationId xmlns:a16="http://schemas.microsoft.com/office/drawing/2014/main" id="{93EABD98-A499-40B9-949E-FAA000385B34}"/>
              </a:ext>
            </a:extLst>
          </p:cNvPr>
          <p:cNvSpPr txBox="1"/>
          <p:nvPr/>
        </p:nvSpPr>
        <p:spPr>
          <a:xfrm>
            <a:off x="3575096" y="2831460"/>
            <a:ext cx="415498" cy="369332"/>
          </a:xfrm>
          <a:prstGeom prst="rect">
            <a:avLst/>
          </a:prstGeom>
          <a:noFill/>
        </p:spPr>
        <p:txBody>
          <a:bodyPr wrap="none" rtlCol="0">
            <a:spAutoFit/>
          </a:bodyPr>
          <a:lstStyle/>
          <a:p>
            <a:r>
              <a:rPr lang="en-IN" dirty="0"/>
              <a:t>…</a:t>
            </a:r>
          </a:p>
        </p:txBody>
      </p:sp>
      <p:cxnSp>
        <p:nvCxnSpPr>
          <p:cNvPr id="21" name="Connector: Elbow 20">
            <a:extLst>
              <a:ext uri="{FF2B5EF4-FFF2-40B4-BE49-F238E27FC236}">
                <a16:creationId xmlns:a16="http://schemas.microsoft.com/office/drawing/2014/main" id="{219E50DF-D419-4D6A-BE31-375166CF2C92}"/>
              </a:ext>
            </a:extLst>
          </p:cNvPr>
          <p:cNvCxnSpPr>
            <a:cxnSpLocks/>
            <a:stCxn id="9" idx="3"/>
          </p:cNvCxnSpPr>
          <p:nvPr/>
        </p:nvCxnSpPr>
        <p:spPr>
          <a:xfrm>
            <a:off x="4752661" y="1303252"/>
            <a:ext cx="912771" cy="496075"/>
          </a:xfrm>
          <a:prstGeom prst="bentConnector3">
            <a:avLst>
              <a:gd name="adj1" fmla="val 50000"/>
            </a:avLst>
          </a:prstGeom>
          <a:ln w="38100">
            <a:solidFill>
              <a:schemeClr val="tx1"/>
            </a:solidFill>
            <a:tailEnd type="triangle"/>
          </a:ln>
        </p:spPr>
        <p:style>
          <a:lnRef idx="3">
            <a:schemeClr val="accent3"/>
          </a:lnRef>
          <a:fillRef idx="0">
            <a:schemeClr val="accent3"/>
          </a:fillRef>
          <a:effectRef idx="2">
            <a:schemeClr val="accent3"/>
          </a:effectRef>
          <a:fontRef idx="minor">
            <a:schemeClr val="tx1"/>
          </a:fontRef>
        </p:style>
      </p:cxnSp>
      <p:pic>
        <p:nvPicPr>
          <p:cNvPr id="25" name="Picture 24">
            <a:extLst>
              <a:ext uri="{FF2B5EF4-FFF2-40B4-BE49-F238E27FC236}">
                <a16:creationId xmlns:a16="http://schemas.microsoft.com/office/drawing/2014/main" id="{9AE41F48-B799-4FC0-BDDB-37F1BE0D10AB}"/>
              </a:ext>
            </a:extLst>
          </p:cNvPr>
          <p:cNvPicPr>
            <a:picLocks noChangeAspect="1"/>
          </p:cNvPicPr>
          <p:nvPr/>
        </p:nvPicPr>
        <p:blipFill>
          <a:blip r:embed="rId3"/>
          <a:stretch>
            <a:fillRect/>
          </a:stretch>
        </p:blipFill>
        <p:spPr>
          <a:xfrm>
            <a:off x="5887378" y="1011276"/>
            <a:ext cx="3638550" cy="1157383"/>
          </a:xfrm>
          <a:prstGeom prst="rect">
            <a:avLst/>
          </a:prstGeom>
        </p:spPr>
      </p:pic>
      <p:pic>
        <p:nvPicPr>
          <p:cNvPr id="29" name="Picture 28">
            <a:extLst>
              <a:ext uri="{FF2B5EF4-FFF2-40B4-BE49-F238E27FC236}">
                <a16:creationId xmlns:a16="http://schemas.microsoft.com/office/drawing/2014/main" id="{77CF0B68-3ACB-4671-A60E-B435BD5CBFED}"/>
              </a:ext>
            </a:extLst>
          </p:cNvPr>
          <p:cNvPicPr>
            <a:picLocks noChangeAspect="1"/>
          </p:cNvPicPr>
          <p:nvPr/>
        </p:nvPicPr>
        <p:blipFill>
          <a:blip r:embed="rId4"/>
          <a:stretch>
            <a:fillRect/>
          </a:stretch>
        </p:blipFill>
        <p:spPr>
          <a:xfrm>
            <a:off x="5887378" y="2496677"/>
            <a:ext cx="3771900" cy="1157383"/>
          </a:xfrm>
          <a:prstGeom prst="rect">
            <a:avLst/>
          </a:prstGeom>
        </p:spPr>
      </p:pic>
      <p:pic>
        <p:nvPicPr>
          <p:cNvPr id="31" name="Picture 30">
            <a:extLst>
              <a:ext uri="{FF2B5EF4-FFF2-40B4-BE49-F238E27FC236}">
                <a16:creationId xmlns:a16="http://schemas.microsoft.com/office/drawing/2014/main" id="{D5AB1EF7-1F1E-4488-B508-71CCD8F6F4D9}"/>
              </a:ext>
            </a:extLst>
          </p:cNvPr>
          <p:cNvPicPr>
            <a:picLocks noChangeAspect="1"/>
          </p:cNvPicPr>
          <p:nvPr/>
        </p:nvPicPr>
        <p:blipFill>
          <a:blip r:embed="rId5"/>
          <a:stretch>
            <a:fillRect/>
          </a:stretch>
        </p:blipFill>
        <p:spPr>
          <a:xfrm>
            <a:off x="6030253" y="4689341"/>
            <a:ext cx="3486150" cy="1157383"/>
          </a:xfrm>
          <a:prstGeom prst="rect">
            <a:avLst/>
          </a:prstGeom>
        </p:spPr>
      </p:pic>
      <p:sp>
        <p:nvSpPr>
          <p:cNvPr id="32" name="TextBox 31">
            <a:extLst>
              <a:ext uri="{FF2B5EF4-FFF2-40B4-BE49-F238E27FC236}">
                <a16:creationId xmlns:a16="http://schemas.microsoft.com/office/drawing/2014/main" id="{1192D062-2238-49CC-AEB3-795DC86A31C9}"/>
              </a:ext>
            </a:extLst>
          </p:cNvPr>
          <p:cNvSpPr txBox="1"/>
          <p:nvPr/>
        </p:nvSpPr>
        <p:spPr>
          <a:xfrm>
            <a:off x="7555732" y="3848535"/>
            <a:ext cx="646331" cy="646331"/>
          </a:xfrm>
          <a:prstGeom prst="rect">
            <a:avLst/>
          </a:prstGeom>
          <a:noFill/>
        </p:spPr>
        <p:txBody>
          <a:bodyPr wrap="none" rtlCol="0">
            <a:spAutoFit/>
          </a:bodyPr>
          <a:lstStyle/>
          <a:p>
            <a:r>
              <a:rPr lang="en-IN" sz="3600" b="1" dirty="0"/>
              <a:t>…</a:t>
            </a:r>
          </a:p>
        </p:txBody>
      </p:sp>
      <p:sp>
        <p:nvSpPr>
          <p:cNvPr id="33" name="Right Brace 32">
            <a:extLst>
              <a:ext uri="{FF2B5EF4-FFF2-40B4-BE49-F238E27FC236}">
                <a16:creationId xmlns:a16="http://schemas.microsoft.com/office/drawing/2014/main" id="{24848680-CBFB-438E-B389-52C54891471C}"/>
              </a:ext>
            </a:extLst>
          </p:cNvPr>
          <p:cNvSpPr/>
          <p:nvPr/>
        </p:nvSpPr>
        <p:spPr>
          <a:xfrm>
            <a:off x="9525928" y="870012"/>
            <a:ext cx="1134717" cy="5166804"/>
          </a:xfrm>
          <a:prstGeom prst="rightBrace">
            <a:avLst>
              <a:gd name="adj1" fmla="val 107576"/>
              <a:gd name="adj2" fmla="val 47251"/>
            </a:avLst>
          </a:prstGeom>
          <a:ln w="571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34" name="TextBox 33">
            <a:extLst>
              <a:ext uri="{FF2B5EF4-FFF2-40B4-BE49-F238E27FC236}">
                <a16:creationId xmlns:a16="http://schemas.microsoft.com/office/drawing/2014/main" id="{A4CFF150-FEB7-41A4-9CB7-52E1BE99322E}"/>
              </a:ext>
            </a:extLst>
          </p:cNvPr>
          <p:cNvSpPr txBox="1"/>
          <p:nvPr/>
        </p:nvSpPr>
        <p:spPr>
          <a:xfrm>
            <a:off x="10563162" y="2508294"/>
            <a:ext cx="1501805" cy="646331"/>
          </a:xfrm>
          <a:prstGeom prst="rect">
            <a:avLst/>
          </a:prstGeom>
          <a:noFill/>
        </p:spPr>
        <p:txBody>
          <a:bodyPr wrap="square" rtlCol="0">
            <a:spAutoFit/>
          </a:bodyPr>
          <a:lstStyle/>
          <a:p>
            <a:r>
              <a:rPr lang="en-IN" dirty="0"/>
              <a:t>55 different sensor values</a:t>
            </a:r>
          </a:p>
        </p:txBody>
      </p:sp>
    </p:spTree>
    <p:extLst>
      <p:ext uri="{BB962C8B-B14F-4D97-AF65-F5344CB8AC3E}">
        <p14:creationId xmlns:p14="http://schemas.microsoft.com/office/powerpoint/2010/main" val="3429675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3"/>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6"/>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7"/>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8"/>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9"/>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3" grpId="0"/>
      <p:bldP spid="17" grpId="0"/>
      <p:bldP spid="19" grpId="0"/>
      <p:bldP spid="20" grpId="0"/>
      <p:bldP spid="32" grpId="0"/>
      <p:bldP spid="33" grpId="0" animBg="1"/>
      <p:bldP spid="3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6E5931-5184-4B82-A391-CC61DA4C4C03}"/>
              </a:ext>
            </a:extLst>
          </p:cNvPr>
          <p:cNvSpPr>
            <a:spLocks noGrp="1"/>
          </p:cNvSpPr>
          <p:nvPr>
            <p:ph type="ctrTitle"/>
          </p:nvPr>
        </p:nvSpPr>
        <p:spPr>
          <a:xfrm>
            <a:off x="625875" y="169247"/>
            <a:ext cx="10940249" cy="987253"/>
          </a:xfrm>
        </p:spPr>
        <p:txBody>
          <a:bodyPr anchor="t"/>
          <a:lstStyle/>
          <a:p>
            <a:r>
              <a:rPr lang="en-IN" dirty="0"/>
              <a:t>Introduction of Fault</a:t>
            </a:r>
          </a:p>
        </p:txBody>
      </p:sp>
      <p:sp>
        <p:nvSpPr>
          <p:cNvPr id="6" name="TextBox 5">
            <a:extLst>
              <a:ext uri="{FF2B5EF4-FFF2-40B4-BE49-F238E27FC236}">
                <a16:creationId xmlns:a16="http://schemas.microsoft.com/office/drawing/2014/main" id="{E8D91EFB-848A-4935-8A9C-8AE4D4E1B11D}"/>
              </a:ext>
            </a:extLst>
          </p:cNvPr>
          <p:cNvSpPr txBox="1"/>
          <p:nvPr/>
        </p:nvSpPr>
        <p:spPr>
          <a:xfrm>
            <a:off x="702075" y="1211303"/>
            <a:ext cx="5801588" cy="707886"/>
          </a:xfrm>
          <a:prstGeom prst="rect">
            <a:avLst/>
          </a:prstGeom>
          <a:noFill/>
        </p:spPr>
        <p:txBody>
          <a:bodyPr wrap="none" rtlCol="0">
            <a:spAutoFit/>
          </a:bodyPr>
          <a:lstStyle/>
          <a:p>
            <a:r>
              <a:rPr lang="en-IN" sz="2000" dirty="0"/>
              <a:t>In the training data the fault is introduced after </a:t>
            </a:r>
            <a:r>
              <a:rPr lang="en-IN" sz="2000" dirty="0">
                <a:solidFill>
                  <a:srgbClr val="FF0000"/>
                </a:solidFill>
              </a:rPr>
              <a:t>1 hour</a:t>
            </a:r>
          </a:p>
          <a:p>
            <a:r>
              <a:rPr lang="en-IN" sz="2000" dirty="0"/>
              <a:t>In test data, fault is introduced after </a:t>
            </a:r>
            <a:r>
              <a:rPr lang="en-IN" sz="2000" dirty="0">
                <a:solidFill>
                  <a:srgbClr val="FF0000"/>
                </a:solidFill>
              </a:rPr>
              <a:t>8 hour</a:t>
            </a:r>
          </a:p>
        </p:txBody>
      </p:sp>
      <p:pic>
        <p:nvPicPr>
          <p:cNvPr id="7" name="Picture 6">
            <a:extLst>
              <a:ext uri="{FF2B5EF4-FFF2-40B4-BE49-F238E27FC236}">
                <a16:creationId xmlns:a16="http://schemas.microsoft.com/office/drawing/2014/main" id="{48103618-7690-4989-8337-3B09D359D804}"/>
              </a:ext>
            </a:extLst>
          </p:cNvPr>
          <p:cNvPicPr>
            <a:picLocks noChangeAspect="1"/>
          </p:cNvPicPr>
          <p:nvPr/>
        </p:nvPicPr>
        <p:blipFill>
          <a:blip r:embed="rId2"/>
          <a:stretch>
            <a:fillRect/>
          </a:stretch>
        </p:blipFill>
        <p:spPr>
          <a:xfrm>
            <a:off x="2583179" y="3017244"/>
            <a:ext cx="6696075" cy="2734903"/>
          </a:xfrm>
          <a:prstGeom prst="rect">
            <a:avLst/>
          </a:prstGeom>
        </p:spPr>
      </p:pic>
      <p:sp>
        <p:nvSpPr>
          <p:cNvPr id="8" name="TextBox 7">
            <a:extLst>
              <a:ext uri="{FF2B5EF4-FFF2-40B4-BE49-F238E27FC236}">
                <a16:creationId xmlns:a16="http://schemas.microsoft.com/office/drawing/2014/main" id="{3CFCC90E-6209-465A-9DD6-268C9A326AE0}"/>
              </a:ext>
            </a:extLst>
          </p:cNvPr>
          <p:cNvSpPr txBox="1"/>
          <p:nvPr/>
        </p:nvSpPr>
        <p:spPr>
          <a:xfrm>
            <a:off x="702075" y="2114273"/>
            <a:ext cx="9425978" cy="400110"/>
          </a:xfrm>
          <a:prstGeom prst="rect">
            <a:avLst/>
          </a:prstGeom>
          <a:noFill/>
        </p:spPr>
        <p:txBody>
          <a:bodyPr wrap="none" rtlCol="0">
            <a:spAutoFit/>
          </a:bodyPr>
          <a:lstStyle/>
          <a:p>
            <a:r>
              <a:rPr lang="en-IN" sz="2000" dirty="0"/>
              <a:t>With sampling rate of </a:t>
            </a:r>
            <a:r>
              <a:rPr lang="en-IN" sz="2000" dirty="0">
                <a:solidFill>
                  <a:srgbClr val="FF0000"/>
                </a:solidFill>
              </a:rPr>
              <a:t>3min</a:t>
            </a:r>
            <a:r>
              <a:rPr lang="en-IN" sz="2000" dirty="0"/>
              <a:t>, the fault is introduced after </a:t>
            </a:r>
            <a:r>
              <a:rPr lang="en-IN" sz="2000" dirty="0">
                <a:solidFill>
                  <a:srgbClr val="FF0000"/>
                </a:solidFill>
              </a:rPr>
              <a:t>20</a:t>
            </a:r>
            <a:r>
              <a:rPr lang="en-IN" sz="2000" baseline="30000" dirty="0">
                <a:solidFill>
                  <a:srgbClr val="FF0000"/>
                </a:solidFill>
              </a:rPr>
              <a:t>th</a:t>
            </a:r>
            <a:r>
              <a:rPr lang="en-IN" sz="2000" dirty="0">
                <a:solidFill>
                  <a:srgbClr val="FF0000"/>
                </a:solidFill>
              </a:rPr>
              <a:t> </a:t>
            </a:r>
            <a:r>
              <a:rPr lang="en-IN" sz="2000" dirty="0"/>
              <a:t>sample in Training Faulty data</a:t>
            </a:r>
            <a:endParaRPr lang="en-IN" sz="2000" dirty="0">
              <a:solidFill>
                <a:srgbClr val="FF0000"/>
              </a:solidFill>
            </a:endParaRPr>
          </a:p>
        </p:txBody>
      </p:sp>
      <p:cxnSp>
        <p:nvCxnSpPr>
          <p:cNvPr id="10" name="Straight Arrow Connector 9">
            <a:extLst>
              <a:ext uri="{FF2B5EF4-FFF2-40B4-BE49-F238E27FC236}">
                <a16:creationId xmlns:a16="http://schemas.microsoft.com/office/drawing/2014/main" id="{169B5BBC-4166-4C82-9498-F744684C96AA}"/>
              </a:ext>
            </a:extLst>
          </p:cNvPr>
          <p:cNvCxnSpPr/>
          <p:nvPr/>
        </p:nvCxnSpPr>
        <p:spPr>
          <a:xfrm flipH="1">
            <a:off x="3474720" y="2514383"/>
            <a:ext cx="3322320" cy="2895817"/>
          </a:xfrm>
          <a:prstGeom prst="straightConnector1">
            <a:avLst/>
          </a:prstGeom>
          <a:ln w="38100">
            <a:solidFill>
              <a:schemeClr val="accent1">
                <a:lumMod val="75000"/>
              </a:schemeClr>
            </a:solidFill>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5217439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6E5931-5184-4B82-A391-CC61DA4C4C03}"/>
              </a:ext>
            </a:extLst>
          </p:cNvPr>
          <p:cNvSpPr>
            <a:spLocks noGrp="1"/>
          </p:cNvSpPr>
          <p:nvPr>
            <p:ph type="ctrTitle"/>
          </p:nvPr>
        </p:nvSpPr>
        <p:spPr>
          <a:xfrm>
            <a:off x="625875" y="2104727"/>
            <a:ext cx="10940249" cy="987253"/>
          </a:xfrm>
        </p:spPr>
        <p:txBody>
          <a:bodyPr anchor="t">
            <a:normAutofit fontScale="90000"/>
          </a:bodyPr>
          <a:lstStyle/>
          <a:p>
            <a:r>
              <a:rPr lang="en-IN" dirty="0"/>
              <a:t>Statistical Method of Fault Detection</a:t>
            </a:r>
          </a:p>
        </p:txBody>
      </p:sp>
    </p:spTree>
    <p:extLst>
      <p:ext uri="{BB962C8B-B14F-4D97-AF65-F5344CB8AC3E}">
        <p14:creationId xmlns:p14="http://schemas.microsoft.com/office/powerpoint/2010/main" val="42838090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A96DA685-8AA1-4D88-9D66-6CCB518581B1}"/>
              </a:ext>
            </a:extLst>
          </p:cNvPr>
          <p:cNvSpPr/>
          <p:nvPr/>
        </p:nvSpPr>
        <p:spPr>
          <a:xfrm>
            <a:off x="-27168" y="1482015"/>
            <a:ext cx="9170633" cy="1376235"/>
          </a:xfrm>
          <a:prstGeom prst="round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E8D91EFB-848A-4935-8A9C-8AE4D4E1B11D}"/>
              </a:ext>
            </a:extLst>
          </p:cNvPr>
          <p:cNvSpPr txBox="1"/>
          <p:nvPr/>
        </p:nvSpPr>
        <p:spPr>
          <a:xfrm>
            <a:off x="250229" y="377358"/>
            <a:ext cx="5059655" cy="461665"/>
          </a:xfrm>
          <a:prstGeom prst="rect">
            <a:avLst/>
          </a:prstGeom>
          <a:noFill/>
        </p:spPr>
        <p:txBody>
          <a:bodyPr wrap="none" rtlCol="0">
            <a:spAutoFit/>
          </a:bodyPr>
          <a:lstStyle/>
          <a:p>
            <a:r>
              <a:rPr lang="en-IN" sz="2400" dirty="0" err="1"/>
              <a:t>faultNumber</a:t>
            </a:r>
            <a:r>
              <a:rPr lang="en-IN" sz="2400" dirty="0"/>
              <a:t> = 0 (Fault Free condition)</a:t>
            </a:r>
          </a:p>
        </p:txBody>
      </p:sp>
      <p:sp>
        <p:nvSpPr>
          <p:cNvPr id="9" name="TextBox 8">
            <a:extLst>
              <a:ext uri="{FF2B5EF4-FFF2-40B4-BE49-F238E27FC236}">
                <a16:creationId xmlns:a16="http://schemas.microsoft.com/office/drawing/2014/main" id="{EA91D949-D804-4970-A699-6491C5020381}"/>
              </a:ext>
            </a:extLst>
          </p:cNvPr>
          <p:cNvSpPr txBox="1"/>
          <p:nvPr/>
        </p:nvSpPr>
        <p:spPr>
          <a:xfrm>
            <a:off x="1139490" y="1043051"/>
            <a:ext cx="1754968" cy="369332"/>
          </a:xfrm>
          <a:prstGeom prst="rect">
            <a:avLst/>
          </a:prstGeom>
          <a:noFill/>
        </p:spPr>
        <p:txBody>
          <a:bodyPr wrap="none" rtlCol="0">
            <a:spAutoFit/>
          </a:bodyPr>
          <a:lstStyle/>
          <a:p>
            <a:r>
              <a:rPr lang="en-IN" dirty="0" err="1"/>
              <a:t>simulationRun</a:t>
            </a:r>
            <a:r>
              <a:rPr lang="en-IN" dirty="0"/>
              <a:t>=1</a:t>
            </a:r>
          </a:p>
        </p:txBody>
      </p:sp>
      <p:sp>
        <p:nvSpPr>
          <p:cNvPr id="13" name="TextBox 12">
            <a:extLst>
              <a:ext uri="{FF2B5EF4-FFF2-40B4-BE49-F238E27FC236}">
                <a16:creationId xmlns:a16="http://schemas.microsoft.com/office/drawing/2014/main" id="{DC292D0F-F90F-48A4-9A4D-8E4C264E4042}"/>
              </a:ext>
            </a:extLst>
          </p:cNvPr>
          <p:cNvSpPr txBox="1"/>
          <p:nvPr/>
        </p:nvSpPr>
        <p:spPr>
          <a:xfrm>
            <a:off x="3680665" y="1047209"/>
            <a:ext cx="1754968" cy="369332"/>
          </a:xfrm>
          <a:prstGeom prst="rect">
            <a:avLst/>
          </a:prstGeom>
          <a:noFill/>
        </p:spPr>
        <p:txBody>
          <a:bodyPr wrap="none" rtlCol="0">
            <a:spAutoFit/>
          </a:bodyPr>
          <a:lstStyle/>
          <a:p>
            <a:r>
              <a:rPr lang="en-IN" dirty="0" err="1"/>
              <a:t>simulationRun</a:t>
            </a:r>
            <a:r>
              <a:rPr lang="en-IN" dirty="0"/>
              <a:t>=2</a:t>
            </a:r>
          </a:p>
        </p:txBody>
      </p:sp>
      <p:sp>
        <p:nvSpPr>
          <p:cNvPr id="19" name="TextBox 18">
            <a:extLst>
              <a:ext uri="{FF2B5EF4-FFF2-40B4-BE49-F238E27FC236}">
                <a16:creationId xmlns:a16="http://schemas.microsoft.com/office/drawing/2014/main" id="{94E99568-BC19-4F96-B00B-89858199D2AB}"/>
              </a:ext>
            </a:extLst>
          </p:cNvPr>
          <p:cNvSpPr txBox="1"/>
          <p:nvPr/>
        </p:nvSpPr>
        <p:spPr>
          <a:xfrm>
            <a:off x="6807468" y="1063705"/>
            <a:ext cx="1985800" cy="369332"/>
          </a:xfrm>
          <a:prstGeom prst="rect">
            <a:avLst/>
          </a:prstGeom>
          <a:noFill/>
        </p:spPr>
        <p:txBody>
          <a:bodyPr wrap="none" rtlCol="0">
            <a:spAutoFit/>
          </a:bodyPr>
          <a:lstStyle/>
          <a:p>
            <a:r>
              <a:rPr lang="en-IN" dirty="0" err="1"/>
              <a:t>simulationRun</a:t>
            </a:r>
            <a:r>
              <a:rPr lang="en-IN" dirty="0"/>
              <a:t>=500</a:t>
            </a:r>
          </a:p>
        </p:txBody>
      </p:sp>
      <p:sp>
        <p:nvSpPr>
          <p:cNvPr id="20" name="TextBox 19">
            <a:extLst>
              <a:ext uri="{FF2B5EF4-FFF2-40B4-BE49-F238E27FC236}">
                <a16:creationId xmlns:a16="http://schemas.microsoft.com/office/drawing/2014/main" id="{93EABD98-A499-40B9-949E-FAA000385B34}"/>
              </a:ext>
            </a:extLst>
          </p:cNvPr>
          <p:cNvSpPr txBox="1"/>
          <p:nvPr/>
        </p:nvSpPr>
        <p:spPr>
          <a:xfrm>
            <a:off x="5984794" y="1001042"/>
            <a:ext cx="492443" cy="461665"/>
          </a:xfrm>
          <a:prstGeom prst="rect">
            <a:avLst/>
          </a:prstGeom>
          <a:noFill/>
        </p:spPr>
        <p:txBody>
          <a:bodyPr wrap="none" rtlCol="0">
            <a:spAutoFit/>
          </a:bodyPr>
          <a:lstStyle/>
          <a:p>
            <a:r>
              <a:rPr lang="en-IN" sz="2400" b="1" dirty="0"/>
              <a:t>…</a:t>
            </a:r>
          </a:p>
        </p:txBody>
      </p:sp>
      <p:pic>
        <p:nvPicPr>
          <p:cNvPr id="25" name="Picture 24">
            <a:extLst>
              <a:ext uri="{FF2B5EF4-FFF2-40B4-BE49-F238E27FC236}">
                <a16:creationId xmlns:a16="http://schemas.microsoft.com/office/drawing/2014/main" id="{9AE41F48-B799-4FC0-BDDB-37F1BE0D10AB}"/>
              </a:ext>
            </a:extLst>
          </p:cNvPr>
          <p:cNvPicPr>
            <a:picLocks noChangeAspect="1"/>
          </p:cNvPicPr>
          <p:nvPr/>
        </p:nvPicPr>
        <p:blipFill>
          <a:blip r:embed="rId2"/>
          <a:stretch>
            <a:fillRect/>
          </a:stretch>
        </p:blipFill>
        <p:spPr>
          <a:xfrm>
            <a:off x="614227" y="1653422"/>
            <a:ext cx="2298366" cy="861443"/>
          </a:xfrm>
          <a:prstGeom prst="rect">
            <a:avLst/>
          </a:prstGeom>
        </p:spPr>
      </p:pic>
      <p:pic>
        <p:nvPicPr>
          <p:cNvPr id="29" name="Picture 28">
            <a:extLst>
              <a:ext uri="{FF2B5EF4-FFF2-40B4-BE49-F238E27FC236}">
                <a16:creationId xmlns:a16="http://schemas.microsoft.com/office/drawing/2014/main" id="{77CF0B68-3ACB-4671-A60E-B435BD5CBFED}"/>
              </a:ext>
            </a:extLst>
          </p:cNvPr>
          <p:cNvPicPr>
            <a:picLocks noChangeAspect="1"/>
          </p:cNvPicPr>
          <p:nvPr/>
        </p:nvPicPr>
        <p:blipFill>
          <a:blip r:embed="rId3"/>
          <a:stretch>
            <a:fillRect/>
          </a:stretch>
        </p:blipFill>
        <p:spPr>
          <a:xfrm>
            <a:off x="546693" y="3196673"/>
            <a:ext cx="2298366" cy="861443"/>
          </a:xfrm>
          <a:prstGeom prst="rect">
            <a:avLst/>
          </a:prstGeom>
        </p:spPr>
      </p:pic>
      <p:pic>
        <p:nvPicPr>
          <p:cNvPr id="31" name="Picture 30">
            <a:extLst>
              <a:ext uri="{FF2B5EF4-FFF2-40B4-BE49-F238E27FC236}">
                <a16:creationId xmlns:a16="http://schemas.microsoft.com/office/drawing/2014/main" id="{D5AB1EF7-1F1E-4488-B508-71CCD8F6F4D9}"/>
              </a:ext>
            </a:extLst>
          </p:cNvPr>
          <p:cNvPicPr>
            <a:picLocks noChangeAspect="1"/>
          </p:cNvPicPr>
          <p:nvPr/>
        </p:nvPicPr>
        <p:blipFill>
          <a:blip r:embed="rId4"/>
          <a:stretch>
            <a:fillRect/>
          </a:stretch>
        </p:blipFill>
        <p:spPr>
          <a:xfrm>
            <a:off x="546693" y="5194949"/>
            <a:ext cx="2365900" cy="861443"/>
          </a:xfrm>
          <a:prstGeom prst="rect">
            <a:avLst/>
          </a:prstGeom>
        </p:spPr>
      </p:pic>
      <p:sp>
        <p:nvSpPr>
          <p:cNvPr id="32" name="TextBox 31">
            <a:extLst>
              <a:ext uri="{FF2B5EF4-FFF2-40B4-BE49-F238E27FC236}">
                <a16:creationId xmlns:a16="http://schemas.microsoft.com/office/drawing/2014/main" id="{1192D062-2238-49CC-AEB3-795DC86A31C9}"/>
              </a:ext>
            </a:extLst>
          </p:cNvPr>
          <p:cNvSpPr txBox="1"/>
          <p:nvPr/>
        </p:nvSpPr>
        <p:spPr>
          <a:xfrm>
            <a:off x="1376882" y="4271257"/>
            <a:ext cx="646331" cy="646331"/>
          </a:xfrm>
          <a:prstGeom prst="rect">
            <a:avLst/>
          </a:prstGeom>
          <a:noFill/>
        </p:spPr>
        <p:txBody>
          <a:bodyPr wrap="none" rtlCol="0">
            <a:spAutoFit/>
          </a:bodyPr>
          <a:lstStyle/>
          <a:p>
            <a:r>
              <a:rPr lang="en-IN" sz="3600" b="1" dirty="0"/>
              <a:t>…</a:t>
            </a:r>
          </a:p>
        </p:txBody>
      </p:sp>
      <p:pic>
        <p:nvPicPr>
          <p:cNvPr id="22" name="Picture 21">
            <a:extLst>
              <a:ext uri="{FF2B5EF4-FFF2-40B4-BE49-F238E27FC236}">
                <a16:creationId xmlns:a16="http://schemas.microsoft.com/office/drawing/2014/main" id="{F87FE0C8-B981-4D77-8725-1F027703AA60}"/>
              </a:ext>
            </a:extLst>
          </p:cNvPr>
          <p:cNvPicPr>
            <a:picLocks noChangeAspect="1"/>
          </p:cNvPicPr>
          <p:nvPr/>
        </p:nvPicPr>
        <p:blipFill>
          <a:blip r:embed="rId2"/>
          <a:stretch>
            <a:fillRect/>
          </a:stretch>
        </p:blipFill>
        <p:spPr>
          <a:xfrm>
            <a:off x="3414844" y="1674076"/>
            <a:ext cx="2298366" cy="861443"/>
          </a:xfrm>
          <a:prstGeom prst="rect">
            <a:avLst/>
          </a:prstGeom>
        </p:spPr>
      </p:pic>
      <p:pic>
        <p:nvPicPr>
          <p:cNvPr id="23" name="Picture 22">
            <a:extLst>
              <a:ext uri="{FF2B5EF4-FFF2-40B4-BE49-F238E27FC236}">
                <a16:creationId xmlns:a16="http://schemas.microsoft.com/office/drawing/2014/main" id="{D8B34E83-DDFD-4837-86F6-89AB32563308}"/>
              </a:ext>
            </a:extLst>
          </p:cNvPr>
          <p:cNvPicPr>
            <a:picLocks noChangeAspect="1"/>
          </p:cNvPicPr>
          <p:nvPr/>
        </p:nvPicPr>
        <p:blipFill>
          <a:blip r:embed="rId3"/>
          <a:stretch>
            <a:fillRect/>
          </a:stretch>
        </p:blipFill>
        <p:spPr>
          <a:xfrm>
            <a:off x="3347310" y="3217327"/>
            <a:ext cx="2298366" cy="861443"/>
          </a:xfrm>
          <a:prstGeom prst="rect">
            <a:avLst/>
          </a:prstGeom>
        </p:spPr>
      </p:pic>
      <p:pic>
        <p:nvPicPr>
          <p:cNvPr id="24" name="Picture 23">
            <a:extLst>
              <a:ext uri="{FF2B5EF4-FFF2-40B4-BE49-F238E27FC236}">
                <a16:creationId xmlns:a16="http://schemas.microsoft.com/office/drawing/2014/main" id="{18DF54FF-90C6-496E-8004-29B0B17EA41B}"/>
              </a:ext>
            </a:extLst>
          </p:cNvPr>
          <p:cNvPicPr>
            <a:picLocks noChangeAspect="1"/>
          </p:cNvPicPr>
          <p:nvPr/>
        </p:nvPicPr>
        <p:blipFill>
          <a:blip r:embed="rId4"/>
          <a:stretch>
            <a:fillRect/>
          </a:stretch>
        </p:blipFill>
        <p:spPr>
          <a:xfrm>
            <a:off x="3347310" y="5215603"/>
            <a:ext cx="2365900" cy="861443"/>
          </a:xfrm>
          <a:prstGeom prst="rect">
            <a:avLst/>
          </a:prstGeom>
        </p:spPr>
      </p:pic>
      <p:sp>
        <p:nvSpPr>
          <p:cNvPr id="26" name="TextBox 25">
            <a:extLst>
              <a:ext uri="{FF2B5EF4-FFF2-40B4-BE49-F238E27FC236}">
                <a16:creationId xmlns:a16="http://schemas.microsoft.com/office/drawing/2014/main" id="{ED9217A5-8224-45F0-BEDC-A1E2E15FDEEB}"/>
              </a:ext>
            </a:extLst>
          </p:cNvPr>
          <p:cNvSpPr txBox="1"/>
          <p:nvPr/>
        </p:nvSpPr>
        <p:spPr>
          <a:xfrm>
            <a:off x="4177499" y="4291911"/>
            <a:ext cx="646331" cy="646331"/>
          </a:xfrm>
          <a:prstGeom prst="rect">
            <a:avLst/>
          </a:prstGeom>
          <a:noFill/>
        </p:spPr>
        <p:txBody>
          <a:bodyPr wrap="none" rtlCol="0">
            <a:spAutoFit/>
          </a:bodyPr>
          <a:lstStyle/>
          <a:p>
            <a:r>
              <a:rPr lang="en-IN" sz="3600" b="1" dirty="0"/>
              <a:t>…</a:t>
            </a:r>
          </a:p>
        </p:txBody>
      </p:sp>
      <p:pic>
        <p:nvPicPr>
          <p:cNvPr id="27" name="Picture 26">
            <a:extLst>
              <a:ext uri="{FF2B5EF4-FFF2-40B4-BE49-F238E27FC236}">
                <a16:creationId xmlns:a16="http://schemas.microsoft.com/office/drawing/2014/main" id="{0E2C250E-12A3-4F13-ABC1-17BB5C04C4D9}"/>
              </a:ext>
            </a:extLst>
          </p:cNvPr>
          <p:cNvPicPr>
            <a:picLocks noChangeAspect="1"/>
          </p:cNvPicPr>
          <p:nvPr/>
        </p:nvPicPr>
        <p:blipFill>
          <a:blip r:embed="rId2"/>
          <a:stretch>
            <a:fillRect/>
          </a:stretch>
        </p:blipFill>
        <p:spPr>
          <a:xfrm>
            <a:off x="6618565" y="1674076"/>
            <a:ext cx="2298366" cy="861443"/>
          </a:xfrm>
          <a:prstGeom prst="rect">
            <a:avLst/>
          </a:prstGeom>
        </p:spPr>
      </p:pic>
      <p:pic>
        <p:nvPicPr>
          <p:cNvPr id="28" name="Picture 27">
            <a:extLst>
              <a:ext uri="{FF2B5EF4-FFF2-40B4-BE49-F238E27FC236}">
                <a16:creationId xmlns:a16="http://schemas.microsoft.com/office/drawing/2014/main" id="{D500E4C2-62CF-4CA1-9E7C-5A9675B489FA}"/>
              </a:ext>
            </a:extLst>
          </p:cNvPr>
          <p:cNvPicPr>
            <a:picLocks noChangeAspect="1"/>
          </p:cNvPicPr>
          <p:nvPr/>
        </p:nvPicPr>
        <p:blipFill>
          <a:blip r:embed="rId3"/>
          <a:stretch>
            <a:fillRect/>
          </a:stretch>
        </p:blipFill>
        <p:spPr>
          <a:xfrm>
            <a:off x="6551031" y="3217327"/>
            <a:ext cx="2298366" cy="861443"/>
          </a:xfrm>
          <a:prstGeom prst="rect">
            <a:avLst/>
          </a:prstGeom>
        </p:spPr>
      </p:pic>
      <p:pic>
        <p:nvPicPr>
          <p:cNvPr id="30" name="Picture 29">
            <a:extLst>
              <a:ext uri="{FF2B5EF4-FFF2-40B4-BE49-F238E27FC236}">
                <a16:creationId xmlns:a16="http://schemas.microsoft.com/office/drawing/2014/main" id="{780F6B59-0ADD-4729-8E8A-D76348B0D8FE}"/>
              </a:ext>
            </a:extLst>
          </p:cNvPr>
          <p:cNvPicPr>
            <a:picLocks noChangeAspect="1"/>
          </p:cNvPicPr>
          <p:nvPr/>
        </p:nvPicPr>
        <p:blipFill>
          <a:blip r:embed="rId4"/>
          <a:stretch>
            <a:fillRect/>
          </a:stretch>
        </p:blipFill>
        <p:spPr>
          <a:xfrm>
            <a:off x="6551031" y="5215603"/>
            <a:ext cx="2365900" cy="861443"/>
          </a:xfrm>
          <a:prstGeom prst="rect">
            <a:avLst/>
          </a:prstGeom>
        </p:spPr>
      </p:pic>
      <p:sp>
        <p:nvSpPr>
          <p:cNvPr id="35" name="TextBox 34">
            <a:extLst>
              <a:ext uri="{FF2B5EF4-FFF2-40B4-BE49-F238E27FC236}">
                <a16:creationId xmlns:a16="http://schemas.microsoft.com/office/drawing/2014/main" id="{4E67BEC2-80D2-4C00-AF1A-26AE7653F7DC}"/>
              </a:ext>
            </a:extLst>
          </p:cNvPr>
          <p:cNvSpPr txBox="1"/>
          <p:nvPr/>
        </p:nvSpPr>
        <p:spPr>
          <a:xfrm>
            <a:off x="7381220" y="4291911"/>
            <a:ext cx="646331" cy="646331"/>
          </a:xfrm>
          <a:prstGeom prst="rect">
            <a:avLst/>
          </a:prstGeom>
          <a:noFill/>
        </p:spPr>
        <p:txBody>
          <a:bodyPr wrap="none" rtlCol="0">
            <a:spAutoFit/>
          </a:bodyPr>
          <a:lstStyle/>
          <a:p>
            <a:r>
              <a:rPr lang="en-IN" sz="3600" b="1" dirty="0"/>
              <a:t>…</a:t>
            </a:r>
          </a:p>
        </p:txBody>
      </p:sp>
      <p:sp>
        <p:nvSpPr>
          <p:cNvPr id="36" name="TextBox 35">
            <a:extLst>
              <a:ext uri="{FF2B5EF4-FFF2-40B4-BE49-F238E27FC236}">
                <a16:creationId xmlns:a16="http://schemas.microsoft.com/office/drawing/2014/main" id="{CB71E0E9-10B4-4C70-A25E-F70B84EE174C}"/>
              </a:ext>
            </a:extLst>
          </p:cNvPr>
          <p:cNvSpPr txBox="1"/>
          <p:nvPr/>
        </p:nvSpPr>
        <p:spPr>
          <a:xfrm>
            <a:off x="10058174" y="1017208"/>
            <a:ext cx="1489510" cy="461665"/>
          </a:xfrm>
          <a:prstGeom prst="rect">
            <a:avLst/>
          </a:prstGeom>
          <a:noFill/>
        </p:spPr>
        <p:txBody>
          <a:bodyPr wrap="none" rtlCol="0">
            <a:spAutoFit/>
          </a:bodyPr>
          <a:lstStyle/>
          <a:p>
            <a:r>
              <a:rPr lang="en-IN" sz="2400" dirty="0"/>
              <a:t>Histogram</a:t>
            </a:r>
          </a:p>
        </p:txBody>
      </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AC78E9A5-723D-401F-A021-338D75D69548}"/>
                  </a:ext>
                </a:extLst>
              </p:cNvPr>
              <p:cNvSpPr txBox="1"/>
              <p:nvPr/>
            </p:nvSpPr>
            <p:spPr>
              <a:xfrm>
                <a:off x="0" y="1781703"/>
                <a:ext cx="65768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IN" sz="2400" i="1" dirty="0" smtClean="0">
                              <a:latin typeface="Cambria Math" panose="02040503050406030204" pitchFamily="18" charset="0"/>
                            </a:rPr>
                          </m:ctrlPr>
                        </m:sSubPr>
                        <m:e>
                          <m:r>
                            <a:rPr lang="en-IN" sz="2400" i="1" dirty="0" smtClean="0">
                              <a:latin typeface="Cambria Math" panose="02040503050406030204" pitchFamily="18" charset="0"/>
                            </a:rPr>
                            <m:t>𝑋</m:t>
                          </m:r>
                        </m:e>
                        <m:sub>
                          <m:r>
                            <a:rPr lang="en-IN" sz="2400" i="1" dirty="0" smtClean="0">
                              <a:latin typeface="Cambria Math" panose="02040503050406030204" pitchFamily="18" charset="0"/>
                            </a:rPr>
                            <m:t>1</m:t>
                          </m:r>
                        </m:sub>
                      </m:sSub>
                      <m:r>
                        <a:rPr lang="en-US" sz="2400" b="0" i="1" dirty="0" smtClean="0">
                          <a:latin typeface="Cambria Math" panose="02040503050406030204" pitchFamily="18" charset="0"/>
                        </a:rPr>
                        <m:t> </m:t>
                      </m:r>
                    </m:oMath>
                  </m:oMathPara>
                </a14:m>
                <a:endParaRPr lang="en-IN" sz="2400" dirty="0"/>
              </a:p>
            </p:txBody>
          </p:sp>
        </mc:Choice>
        <mc:Fallback xmlns="">
          <p:sp>
            <p:nvSpPr>
              <p:cNvPr id="37" name="TextBox 36">
                <a:extLst>
                  <a:ext uri="{FF2B5EF4-FFF2-40B4-BE49-F238E27FC236}">
                    <a16:creationId xmlns:a16="http://schemas.microsoft.com/office/drawing/2014/main" id="{AC78E9A5-723D-401F-A021-338D75D69548}"/>
                  </a:ext>
                </a:extLst>
              </p:cNvPr>
              <p:cNvSpPr txBox="1">
                <a:spLocks noRot="1" noChangeAspect="1" noMove="1" noResize="1" noEditPoints="1" noAdjustHandles="1" noChangeArrowheads="1" noChangeShapeType="1" noTextEdit="1"/>
              </p:cNvSpPr>
              <p:nvPr/>
            </p:nvSpPr>
            <p:spPr>
              <a:xfrm>
                <a:off x="0" y="1781703"/>
                <a:ext cx="657681" cy="461665"/>
              </a:xfrm>
              <a:prstGeom prst="rect">
                <a:avLst/>
              </a:prstGeom>
              <a:blipFill>
                <a:blip r:embed="rId5"/>
                <a:stretch>
                  <a:fillRect b="-2632"/>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7DEA6814-88A0-45E0-A39E-5636731F1E54}"/>
                  </a:ext>
                </a:extLst>
              </p:cNvPr>
              <p:cNvSpPr txBox="1"/>
              <p:nvPr/>
            </p:nvSpPr>
            <p:spPr>
              <a:xfrm>
                <a:off x="-136015" y="3332443"/>
                <a:ext cx="664797"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IN" sz="2400" i="1" dirty="0" smtClean="0">
                              <a:latin typeface="Cambria Math" panose="02040503050406030204" pitchFamily="18" charset="0"/>
                            </a:rPr>
                          </m:ctrlPr>
                        </m:sSubPr>
                        <m:e>
                          <m:r>
                            <a:rPr lang="en-IN" sz="2400" i="1" dirty="0" smtClean="0">
                              <a:latin typeface="Cambria Math" panose="02040503050406030204" pitchFamily="18" charset="0"/>
                            </a:rPr>
                            <m:t>𝑋</m:t>
                          </m:r>
                        </m:e>
                        <m:sub>
                          <m:r>
                            <a:rPr lang="en-US" sz="2400" b="0" i="1" dirty="0" smtClean="0">
                              <a:latin typeface="Cambria Math" panose="02040503050406030204" pitchFamily="18" charset="0"/>
                            </a:rPr>
                            <m:t>2</m:t>
                          </m:r>
                        </m:sub>
                      </m:sSub>
                      <m:r>
                        <a:rPr lang="en-US" sz="2400" b="0" i="1" dirty="0" smtClean="0">
                          <a:latin typeface="Cambria Math" panose="02040503050406030204" pitchFamily="18" charset="0"/>
                        </a:rPr>
                        <m:t> </m:t>
                      </m:r>
                    </m:oMath>
                  </m:oMathPara>
                </a14:m>
                <a:endParaRPr lang="en-IN" sz="2400" dirty="0"/>
              </a:p>
            </p:txBody>
          </p:sp>
        </mc:Choice>
        <mc:Fallback xmlns="">
          <p:sp>
            <p:nvSpPr>
              <p:cNvPr id="38" name="TextBox 37">
                <a:extLst>
                  <a:ext uri="{FF2B5EF4-FFF2-40B4-BE49-F238E27FC236}">
                    <a16:creationId xmlns:a16="http://schemas.microsoft.com/office/drawing/2014/main" id="{7DEA6814-88A0-45E0-A39E-5636731F1E54}"/>
                  </a:ext>
                </a:extLst>
              </p:cNvPr>
              <p:cNvSpPr txBox="1">
                <a:spLocks noRot="1" noChangeAspect="1" noMove="1" noResize="1" noEditPoints="1" noAdjustHandles="1" noChangeArrowheads="1" noChangeShapeType="1" noTextEdit="1"/>
              </p:cNvSpPr>
              <p:nvPr/>
            </p:nvSpPr>
            <p:spPr>
              <a:xfrm>
                <a:off x="-136015" y="3332443"/>
                <a:ext cx="664797" cy="461665"/>
              </a:xfrm>
              <a:prstGeom prst="rect">
                <a:avLst/>
              </a:prstGeom>
              <a:blipFill>
                <a:blip r:embed="rId6"/>
                <a:stretch>
                  <a:fillRect b="-2667"/>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C1B56A27-2179-42AC-8834-F948450417F5}"/>
                  </a:ext>
                </a:extLst>
              </p:cNvPr>
              <p:cNvSpPr txBox="1"/>
              <p:nvPr/>
            </p:nvSpPr>
            <p:spPr>
              <a:xfrm>
                <a:off x="-67534" y="4384243"/>
                <a:ext cx="500458"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i="1" dirty="0" smtClean="0">
                          <a:latin typeface="Cambria Math" panose="02040503050406030204" pitchFamily="18" charset="0"/>
                        </a:rPr>
                        <m:t>…</m:t>
                      </m:r>
                    </m:oMath>
                  </m:oMathPara>
                </a14:m>
                <a:endParaRPr lang="en-IN" sz="2400" dirty="0"/>
              </a:p>
            </p:txBody>
          </p:sp>
        </mc:Choice>
        <mc:Fallback xmlns="">
          <p:sp>
            <p:nvSpPr>
              <p:cNvPr id="39" name="TextBox 38">
                <a:extLst>
                  <a:ext uri="{FF2B5EF4-FFF2-40B4-BE49-F238E27FC236}">
                    <a16:creationId xmlns:a16="http://schemas.microsoft.com/office/drawing/2014/main" id="{C1B56A27-2179-42AC-8834-F948450417F5}"/>
                  </a:ext>
                </a:extLst>
              </p:cNvPr>
              <p:cNvSpPr txBox="1">
                <a:spLocks noRot="1" noChangeAspect="1" noMove="1" noResize="1" noEditPoints="1" noAdjustHandles="1" noChangeArrowheads="1" noChangeShapeType="1" noTextEdit="1"/>
              </p:cNvSpPr>
              <p:nvPr/>
            </p:nvSpPr>
            <p:spPr>
              <a:xfrm>
                <a:off x="-67534" y="4384243"/>
                <a:ext cx="500458" cy="461665"/>
              </a:xfrm>
              <a:prstGeom prst="rect">
                <a:avLst/>
              </a:prstGeom>
              <a:blipFill>
                <a:blip r:embed="rId7"/>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5FAFBC76-0870-4639-89F8-9A906864D33A}"/>
                  </a:ext>
                </a:extLst>
              </p:cNvPr>
              <p:cNvSpPr txBox="1"/>
              <p:nvPr/>
            </p:nvSpPr>
            <p:spPr>
              <a:xfrm>
                <a:off x="-68481" y="5253963"/>
                <a:ext cx="79464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IN" sz="2400" i="1" dirty="0" smtClean="0">
                              <a:latin typeface="Cambria Math" panose="02040503050406030204" pitchFamily="18" charset="0"/>
                            </a:rPr>
                          </m:ctrlPr>
                        </m:sSubPr>
                        <m:e>
                          <m:r>
                            <a:rPr lang="en-IN" sz="2400" i="1" dirty="0" smtClean="0">
                              <a:latin typeface="Cambria Math" panose="02040503050406030204" pitchFamily="18" charset="0"/>
                            </a:rPr>
                            <m:t>𝑋</m:t>
                          </m:r>
                        </m:e>
                        <m:sub>
                          <m:r>
                            <a:rPr lang="en-US" sz="2400" b="0" i="1" dirty="0" smtClean="0">
                              <a:latin typeface="Cambria Math" panose="02040503050406030204" pitchFamily="18" charset="0"/>
                            </a:rPr>
                            <m:t>52</m:t>
                          </m:r>
                        </m:sub>
                      </m:sSub>
                      <m:r>
                        <a:rPr lang="en-US" sz="2400" b="0" i="1" dirty="0" smtClean="0">
                          <a:latin typeface="Cambria Math" panose="02040503050406030204" pitchFamily="18" charset="0"/>
                        </a:rPr>
                        <m:t> </m:t>
                      </m:r>
                    </m:oMath>
                  </m:oMathPara>
                </a14:m>
                <a:endParaRPr lang="en-IN" sz="2400" dirty="0"/>
              </a:p>
            </p:txBody>
          </p:sp>
        </mc:Choice>
        <mc:Fallback xmlns="">
          <p:sp>
            <p:nvSpPr>
              <p:cNvPr id="40" name="TextBox 39">
                <a:extLst>
                  <a:ext uri="{FF2B5EF4-FFF2-40B4-BE49-F238E27FC236}">
                    <a16:creationId xmlns:a16="http://schemas.microsoft.com/office/drawing/2014/main" id="{5FAFBC76-0870-4639-89F8-9A906864D33A}"/>
                  </a:ext>
                </a:extLst>
              </p:cNvPr>
              <p:cNvSpPr txBox="1">
                <a:spLocks noRot="1" noChangeAspect="1" noMove="1" noResize="1" noEditPoints="1" noAdjustHandles="1" noChangeArrowheads="1" noChangeShapeType="1" noTextEdit="1"/>
              </p:cNvSpPr>
              <p:nvPr/>
            </p:nvSpPr>
            <p:spPr>
              <a:xfrm>
                <a:off x="-68481" y="5253963"/>
                <a:ext cx="794641" cy="461665"/>
              </a:xfrm>
              <a:prstGeom prst="rect">
                <a:avLst/>
              </a:prstGeom>
              <a:blipFill>
                <a:blip r:embed="rId8"/>
                <a:stretch>
                  <a:fillRect b="-2632"/>
                </a:stretch>
              </a:blipFill>
            </p:spPr>
            <p:txBody>
              <a:bodyPr/>
              <a:lstStyle/>
              <a:p>
                <a:r>
                  <a:rPr lang="en-IN">
                    <a:noFill/>
                  </a:rPr>
                  <a:t> </a:t>
                </a:r>
              </a:p>
            </p:txBody>
          </p:sp>
        </mc:Fallback>
      </mc:AlternateContent>
      <p:pic>
        <p:nvPicPr>
          <p:cNvPr id="2050" name="Picture 2" descr="Normal Distribution - Explained Simply (part 1) - YouTube">
            <a:extLst>
              <a:ext uri="{FF2B5EF4-FFF2-40B4-BE49-F238E27FC236}">
                <a16:creationId xmlns:a16="http://schemas.microsoft.com/office/drawing/2014/main" id="{37D82952-46F9-4911-ABD4-4FB58F69055D}"/>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1091" r="12500"/>
          <a:stretch/>
        </p:blipFill>
        <p:spPr bwMode="auto">
          <a:xfrm>
            <a:off x="9860925" y="1622504"/>
            <a:ext cx="2061785" cy="151780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4FF60DE6-1081-4EC5-9393-061185CC09ED}"/>
                  </a:ext>
                </a:extLst>
              </p:cNvPr>
              <p:cNvSpPr txBox="1"/>
              <p:nvPr/>
            </p:nvSpPr>
            <p:spPr>
              <a:xfrm>
                <a:off x="11180119" y="3155811"/>
                <a:ext cx="33265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3</m:t>
                      </m:r>
                      <m:r>
                        <a:rPr lang="en-US" b="0" i="1" smtClean="0">
                          <a:solidFill>
                            <a:srgbClr val="FF0000"/>
                          </a:solidFill>
                          <a:latin typeface="Cambria Math" panose="02040503050406030204" pitchFamily="18" charset="0"/>
                        </a:rPr>
                        <m:t>𝜎</m:t>
                      </m:r>
                    </m:oMath>
                  </m:oMathPara>
                </a14:m>
                <a:endParaRPr lang="en-IN" dirty="0"/>
              </a:p>
            </p:txBody>
          </p:sp>
        </mc:Choice>
        <mc:Fallback xmlns="">
          <p:sp>
            <p:nvSpPr>
              <p:cNvPr id="5" name="TextBox 4">
                <a:extLst>
                  <a:ext uri="{FF2B5EF4-FFF2-40B4-BE49-F238E27FC236}">
                    <a16:creationId xmlns:a16="http://schemas.microsoft.com/office/drawing/2014/main" id="{4FF60DE6-1081-4EC5-9393-061185CC09ED}"/>
                  </a:ext>
                </a:extLst>
              </p:cNvPr>
              <p:cNvSpPr txBox="1">
                <a:spLocks noRot="1" noChangeAspect="1" noMove="1" noResize="1" noEditPoints="1" noAdjustHandles="1" noChangeArrowheads="1" noChangeShapeType="1" noTextEdit="1"/>
              </p:cNvSpPr>
              <p:nvPr/>
            </p:nvSpPr>
            <p:spPr>
              <a:xfrm>
                <a:off x="11180119" y="3155811"/>
                <a:ext cx="332655" cy="276999"/>
              </a:xfrm>
              <a:prstGeom prst="rect">
                <a:avLst/>
              </a:prstGeom>
              <a:blipFill>
                <a:blip r:embed="rId10"/>
                <a:stretch>
                  <a:fillRect l="-14545" r="-5455" b="-8889"/>
                </a:stretch>
              </a:blipFill>
            </p:spPr>
            <p:txBody>
              <a:bodyPr/>
              <a:lstStyle/>
              <a:p>
                <a:r>
                  <a:rPr lang="en-IN">
                    <a:noFill/>
                  </a:rPr>
                  <a:t> </a:t>
                </a:r>
              </a:p>
            </p:txBody>
          </p:sp>
        </mc:Fallback>
      </mc:AlternateContent>
      <p:cxnSp>
        <p:nvCxnSpPr>
          <p:cNvPr id="11" name="Straight Arrow Connector 10">
            <a:extLst>
              <a:ext uri="{FF2B5EF4-FFF2-40B4-BE49-F238E27FC236}">
                <a16:creationId xmlns:a16="http://schemas.microsoft.com/office/drawing/2014/main" id="{FD47FECA-64AC-4FE4-A041-333E4F893FE7}"/>
              </a:ext>
            </a:extLst>
          </p:cNvPr>
          <p:cNvCxnSpPr>
            <a:cxnSpLocks/>
          </p:cNvCxnSpPr>
          <p:nvPr/>
        </p:nvCxnSpPr>
        <p:spPr>
          <a:xfrm>
            <a:off x="10953750" y="3217327"/>
            <a:ext cx="937260"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297A3F7E-1220-4FCE-8D29-F43CADA03C11}"/>
                  </a:ext>
                </a:extLst>
              </p:cNvPr>
              <p:cNvSpPr txBox="1"/>
              <p:nvPr/>
            </p:nvSpPr>
            <p:spPr>
              <a:xfrm>
                <a:off x="10801883" y="3078827"/>
                <a:ext cx="19697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FF0000"/>
                          </a:solidFill>
                          <a:latin typeface="Cambria Math" panose="02040503050406030204" pitchFamily="18" charset="0"/>
                        </a:rPr>
                        <m:t>𝜇</m:t>
                      </m:r>
                    </m:oMath>
                  </m:oMathPara>
                </a14:m>
                <a:endParaRPr lang="en-IN" dirty="0">
                  <a:solidFill>
                    <a:srgbClr val="FF0000"/>
                  </a:solidFill>
                </a:endParaRPr>
              </a:p>
            </p:txBody>
          </p:sp>
        </mc:Choice>
        <mc:Fallback xmlns="">
          <p:sp>
            <p:nvSpPr>
              <p:cNvPr id="41" name="TextBox 40">
                <a:extLst>
                  <a:ext uri="{FF2B5EF4-FFF2-40B4-BE49-F238E27FC236}">
                    <a16:creationId xmlns:a16="http://schemas.microsoft.com/office/drawing/2014/main" id="{297A3F7E-1220-4FCE-8D29-F43CADA03C11}"/>
                  </a:ext>
                </a:extLst>
              </p:cNvPr>
              <p:cNvSpPr txBox="1">
                <a:spLocks noRot="1" noChangeAspect="1" noMove="1" noResize="1" noEditPoints="1" noAdjustHandles="1" noChangeArrowheads="1" noChangeShapeType="1" noTextEdit="1"/>
              </p:cNvSpPr>
              <p:nvPr/>
            </p:nvSpPr>
            <p:spPr>
              <a:xfrm>
                <a:off x="10801883" y="3078827"/>
                <a:ext cx="196977" cy="276999"/>
              </a:xfrm>
              <a:prstGeom prst="rect">
                <a:avLst/>
              </a:prstGeom>
              <a:blipFill>
                <a:blip r:embed="rId11"/>
                <a:stretch>
                  <a:fillRect l="-28125" r="-21875" b="-26667"/>
                </a:stretch>
              </a:blipFill>
            </p:spPr>
            <p:txBody>
              <a:bodyPr/>
              <a:lstStyle/>
              <a:p>
                <a:r>
                  <a:rPr lang="en-IN">
                    <a:noFill/>
                  </a:rPr>
                  <a:t> </a:t>
                </a:r>
              </a:p>
            </p:txBody>
          </p:sp>
        </mc:Fallback>
      </mc:AlternateContent>
    </p:spTree>
    <p:extLst>
      <p:ext uri="{BB962C8B-B14F-4D97-AF65-F5344CB8AC3E}">
        <p14:creationId xmlns:p14="http://schemas.microsoft.com/office/powerpoint/2010/main" val="1131798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13"/>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20"/>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19"/>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37"/>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25"/>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22"/>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27"/>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38"/>
                                        </p:tgtEl>
                                        <p:attrNameLst>
                                          <p:attrName>style.visibility</p:attrName>
                                        </p:attrNameLst>
                                      </p:cBhvr>
                                      <p:to>
                                        <p:strVal val="visible"/>
                                      </p:to>
                                    </p:set>
                                  </p:childTnLst>
                                </p:cTn>
                              </p:par>
                              <p:par>
                                <p:cTn id="32" presetID="1" presetClass="entr" presetSubtype="0" fill="hold" nodeType="withEffect">
                                  <p:stCondLst>
                                    <p:cond delay="0"/>
                                  </p:stCondLst>
                                  <p:childTnLst>
                                    <p:set>
                                      <p:cBhvr>
                                        <p:cTn id="33" dur="1" fill="hold">
                                          <p:stCondLst>
                                            <p:cond delay="0"/>
                                          </p:stCondLst>
                                        </p:cTn>
                                        <p:tgtEl>
                                          <p:spTgt spid="29"/>
                                        </p:tgtEl>
                                        <p:attrNameLst>
                                          <p:attrName>style.visibility</p:attrName>
                                        </p:attrNameLst>
                                      </p:cBhvr>
                                      <p:to>
                                        <p:strVal val="visible"/>
                                      </p:to>
                                    </p:set>
                                  </p:childTnLst>
                                </p:cTn>
                              </p:par>
                              <p:par>
                                <p:cTn id="34" presetID="1" presetClass="entr" presetSubtype="0" fill="hold" nodeType="withEffect">
                                  <p:stCondLst>
                                    <p:cond delay="0"/>
                                  </p:stCondLst>
                                  <p:childTnLst>
                                    <p:set>
                                      <p:cBhvr>
                                        <p:cTn id="35" dur="1" fill="hold">
                                          <p:stCondLst>
                                            <p:cond delay="0"/>
                                          </p:stCondLst>
                                        </p:cTn>
                                        <p:tgtEl>
                                          <p:spTgt spid="23"/>
                                        </p:tgtEl>
                                        <p:attrNameLst>
                                          <p:attrName>style.visibility</p:attrName>
                                        </p:attrNameLst>
                                      </p:cBhvr>
                                      <p:to>
                                        <p:strVal val="visible"/>
                                      </p:to>
                                    </p:set>
                                  </p:childTnLst>
                                </p:cTn>
                              </p:par>
                              <p:par>
                                <p:cTn id="36" presetID="1" presetClass="entr" presetSubtype="0" fill="hold" nodeType="withEffect">
                                  <p:stCondLst>
                                    <p:cond delay="0"/>
                                  </p:stCondLst>
                                  <p:childTnLst>
                                    <p:set>
                                      <p:cBhvr>
                                        <p:cTn id="37" dur="1" fill="hold">
                                          <p:stCondLst>
                                            <p:cond delay="0"/>
                                          </p:stCondLst>
                                        </p:cTn>
                                        <p:tgtEl>
                                          <p:spTgt spid="28"/>
                                        </p:tgtEl>
                                        <p:attrNameLst>
                                          <p:attrName>style.visibility</p:attrName>
                                        </p:attrNameLst>
                                      </p:cBhvr>
                                      <p:to>
                                        <p:strVal val="visible"/>
                                      </p:to>
                                    </p:set>
                                  </p:childTnLst>
                                </p:cTn>
                              </p:par>
                              <p:par>
                                <p:cTn id="38" presetID="1" presetClass="entr" presetSubtype="0" fill="hold" grpId="0" nodeType="withEffect">
                                  <p:stCondLst>
                                    <p:cond delay="0"/>
                                  </p:stCondLst>
                                  <p:childTnLst>
                                    <p:set>
                                      <p:cBhvr>
                                        <p:cTn id="39" dur="1" fill="hold">
                                          <p:stCondLst>
                                            <p:cond delay="0"/>
                                          </p:stCondLst>
                                        </p:cTn>
                                        <p:tgtEl>
                                          <p:spTgt spid="39"/>
                                        </p:tgtEl>
                                        <p:attrNameLst>
                                          <p:attrName>style.visibility</p:attrName>
                                        </p:attrNameLst>
                                      </p:cBhvr>
                                      <p:to>
                                        <p:strVal val="visible"/>
                                      </p:to>
                                    </p:set>
                                  </p:childTnLst>
                                </p:cTn>
                              </p:par>
                              <p:par>
                                <p:cTn id="40" presetID="1" presetClass="entr" presetSubtype="0" fill="hold" grpId="0" nodeType="withEffect">
                                  <p:stCondLst>
                                    <p:cond delay="0"/>
                                  </p:stCondLst>
                                  <p:childTnLst>
                                    <p:set>
                                      <p:cBhvr>
                                        <p:cTn id="41" dur="1" fill="hold">
                                          <p:stCondLst>
                                            <p:cond delay="0"/>
                                          </p:stCondLst>
                                        </p:cTn>
                                        <p:tgtEl>
                                          <p:spTgt spid="32"/>
                                        </p:tgtEl>
                                        <p:attrNameLst>
                                          <p:attrName>style.visibility</p:attrName>
                                        </p:attrNameLst>
                                      </p:cBhvr>
                                      <p:to>
                                        <p:strVal val="visible"/>
                                      </p:to>
                                    </p:set>
                                  </p:childTnLst>
                                </p:cTn>
                              </p:par>
                              <p:par>
                                <p:cTn id="42" presetID="1" presetClass="entr" presetSubtype="0" fill="hold" grpId="0" nodeType="withEffect">
                                  <p:stCondLst>
                                    <p:cond delay="0"/>
                                  </p:stCondLst>
                                  <p:childTnLst>
                                    <p:set>
                                      <p:cBhvr>
                                        <p:cTn id="43" dur="1" fill="hold">
                                          <p:stCondLst>
                                            <p:cond delay="0"/>
                                          </p:stCondLst>
                                        </p:cTn>
                                        <p:tgtEl>
                                          <p:spTgt spid="26"/>
                                        </p:tgtEl>
                                        <p:attrNameLst>
                                          <p:attrName>style.visibility</p:attrName>
                                        </p:attrNameLst>
                                      </p:cBhvr>
                                      <p:to>
                                        <p:strVal val="visible"/>
                                      </p:to>
                                    </p:set>
                                  </p:childTnLst>
                                </p:cTn>
                              </p:par>
                              <p:par>
                                <p:cTn id="44" presetID="1" presetClass="entr" presetSubtype="0" fill="hold" grpId="0" nodeType="withEffect">
                                  <p:stCondLst>
                                    <p:cond delay="0"/>
                                  </p:stCondLst>
                                  <p:childTnLst>
                                    <p:set>
                                      <p:cBhvr>
                                        <p:cTn id="45" dur="1" fill="hold">
                                          <p:stCondLst>
                                            <p:cond delay="0"/>
                                          </p:stCondLst>
                                        </p:cTn>
                                        <p:tgtEl>
                                          <p:spTgt spid="35"/>
                                        </p:tgtEl>
                                        <p:attrNameLst>
                                          <p:attrName>style.visibility</p:attrName>
                                        </p:attrNameLst>
                                      </p:cBhvr>
                                      <p:to>
                                        <p:strVal val="visible"/>
                                      </p:to>
                                    </p:set>
                                  </p:childTnLst>
                                </p:cTn>
                              </p:par>
                              <p:par>
                                <p:cTn id="46" presetID="1" presetClass="entr" presetSubtype="0" fill="hold" nodeType="withEffect">
                                  <p:stCondLst>
                                    <p:cond delay="0"/>
                                  </p:stCondLst>
                                  <p:childTnLst>
                                    <p:set>
                                      <p:cBhvr>
                                        <p:cTn id="47" dur="1" fill="hold">
                                          <p:stCondLst>
                                            <p:cond delay="0"/>
                                          </p:stCondLst>
                                        </p:cTn>
                                        <p:tgtEl>
                                          <p:spTgt spid="30"/>
                                        </p:tgtEl>
                                        <p:attrNameLst>
                                          <p:attrName>style.visibility</p:attrName>
                                        </p:attrNameLst>
                                      </p:cBhvr>
                                      <p:to>
                                        <p:strVal val="visible"/>
                                      </p:to>
                                    </p:set>
                                  </p:childTnLst>
                                </p:cTn>
                              </p:par>
                              <p:par>
                                <p:cTn id="48" presetID="1" presetClass="entr" presetSubtype="0" fill="hold" nodeType="withEffect">
                                  <p:stCondLst>
                                    <p:cond delay="0"/>
                                  </p:stCondLst>
                                  <p:childTnLst>
                                    <p:set>
                                      <p:cBhvr>
                                        <p:cTn id="49" dur="1" fill="hold">
                                          <p:stCondLst>
                                            <p:cond delay="0"/>
                                          </p:stCondLst>
                                        </p:cTn>
                                        <p:tgtEl>
                                          <p:spTgt spid="24"/>
                                        </p:tgtEl>
                                        <p:attrNameLst>
                                          <p:attrName>style.visibility</p:attrName>
                                        </p:attrNameLst>
                                      </p:cBhvr>
                                      <p:to>
                                        <p:strVal val="visible"/>
                                      </p:to>
                                    </p:set>
                                  </p:childTnLst>
                                </p:cTn>
                              </p:par>
                              <p:par>
                                <p:cTn id="50" presetID="1" presetClass="entr" presetSubtype="0" fill="hold" nodeType="withEffect">
                                  <p:stCondLst>
                                    <p:cond delay="0"/>
                                  </p:stCondLst>
                                  <p:childTnLst>
                                    <p:set>
                                      <p:cBhvr>
                                        <p:cTn id="51" dur="1" fill="hold">
                                          <p:stCondLst>
                                            <p:cond delay="0"/>
                                          </p:stCondLst>
                                        </p:cTn>
                                        <p:tgtEl>
                                          <p:spTgt spid="31"/>
                                        </p:tgtEl>
                                        <p:attrNameLst>
                                          <p:attrName>style.visibility</p:attrName>
                                        </p:attrNameLst>
                                      </p:cBhvr>
                                      <p:to>
                                        <p:strVal val="visible"/>
                                      </p:to>
                                    </p:set>
                                  </p:childTnLst>
                                </p:cTn>
                              </p:par>
                              <p:par>
                                <p:cTn id="52" presetID="1" presetClass="entr" presetSubtype="0" fill="hold" grpId="0" nodeType="withEffect">
                                  <p:stCondLst>
                                    <p:cond delay="0"/>
                                  </p:stCondLst>
                                  <p:childTnLst>
                                    <p:set>
                                      <p:cBhvr>
                                        <p:cTn id="53" dur="1" fill="hold">
                                          <p:stCondLst>
                                            <p:cond delay="0"/>
                                          </p:stCondLst>
                                        </p:cTn>
                                        <p:tgtEl>
                                          <p:spTgt spid="40"/>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3"/>
                                        </p:tgtEl>
                                        <p:attrNameLst>
                                          <p:attrName>style.visibility</p:attrName>
                                        </p:attrNameLst>
                                      </p:cBhvr>
                                      <p:to>
                                        <p:strVal val="visible"/>
                                      </p:to>
                                    </p:set>
                                    <p:animEffect transition="in" filter="fade">
                                      <p:cBhvr>
                                        <p:cTn id="58" dur="500"/>
                                        <p:tgtEl>
                                          <p:spTgt spid="3"/>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36"/>
                                        </p:tgtEl>
                                        <p:attrNameLst>
                                          <p:attrName>style.visibility</p:attrName>
                                        </p:attrNameLst>
                                      </p:cBhvr>
                                      <p:to>
                                        <p:strVal val="visible"/>
                                      </p:to>
                                    </p:set>
                                    <p:animEffect transition="in" filter="fade">
                                      <p:cBhvr>
                                        <p:cTn id="63" dur="500"/>
                                        <p:tgtEl>
                                          <p:spTgt spid="36"/>
                                        </p:tgtEl>
                                      </p:cBhvr>
                                    </p:animEffect>
                                  </p:childTnLst>
                                </p:cTn>
                              </p:par>
                              <p:par>
                                <p:cTn id="64" presetID="10" presetClass="entr" presetSubtype="0" fill="hold" nodeType="withEffect">
                                  <p:stCondLst>
                                    <p:cond delay="0"/>
                                  </p:stCondLst>
                                  <p:childTnLst>
                                    <p:set>
                                      <p:cBhvr>
                                        <p:cTn id="65" dur="1" fill="hold">
                                          <p:stCondLst>
                                            <p:cond delay="0"/>
                                          </p:stCondLst>
                                        </p:cTn>
                                        <p:tgtEl>
                                          <p:spTgt spid="2050"/>
                                        </p:tgtEl>
                                        <p:attrNameLst>
                                          <p:attrName>style.visibility</p:attrName>
                                        </p:attrNameLst>
                                      </p:cBhvr>
                                      <p:to>
                                        <p:strVal val="visible"/>
                                      </p:to>
                                    </p:set>
                                    <p:animEffect transition="in" filter="fade">
                                      <p:cBhvr>
                                        <p:cTn id="66" dur="500"/>
                                        <p:tgtEl>
                                          <p:spTgt spid="2050"/>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41"/>
                                        </p:tgtEl>
                                        <p:attrNameLst>
                                          <p:attrName>style.visibility</p:attrName>
                                        </p:attrNameLst>
                                      </p:cBhvr>
                                      <p:to>
                                        <p:strVal val="visible"/>
                                      </p:to>
                                    </p:set>
                                    <p:animEffect transition="in" filter="fade">
                                      <p:cBhvr>
                                        <p:cTn id="71" dur="500"/>
                                        <p:tgtEl>
                                          <p:spTgt spid="41"/>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5"/>
                                        </p:tgtEl>
                                        <p:attrNameLst>
                                          <p:attrName>style.visibility</p:attrName>
                                        </p:attrNameLst>
                                      </p:cBhvr>
                                      <p:to>
                                        <p:strVal val="visible"/>
                                      </p:to>
                                    </p:set>
                                    <p:animEffect transition="in" filter="fade">
                                      <p:cBhvr>
                                        <p:cTn id="74" dur="500"/>
                                        <p:tgtEl>
                                          <p:spTgt spid="5"/>
                                        </p:tgtEl>
                                      </p:cBhvr>
                                    </p:animEffect>
                                  </p:childTnLst>
                                </p:cTn>
                              </p:par>
                              <p:par>
                                <p:cTn id="75" presetID="10" presetClass="entr" presetSubtype="0" fill="hold" nodeType="withEffect">
                                  <p:stCondLst>
                                    <p:cond delay="0"/>
                                  </p:stCondLst>
                                  <p:childTnLst>
                                    <p:set>
                                      <p:cBhvr>
                                        <p:cTn id="76" dur="1" fill="hold">
                                          <p:stCondLst>
                                            <p:cond delay="0"/>
                                          </p:stCondLst>
                                        </p:cTn>
                                        <p:tgtEl>
                                          <p:spTgt spid="11"/>
                                        </p:tgtEl>
                                        <p:attrNameLst>
                                          <p:attrName>style.visibility</p:attrName>
                                        </p:attrNameLst>
                                      </p:cBhvr>
                                      <p:to>
                                        <p:strVal val="visible"/>
                                      </p:to>
                                    </p:set>
                                    <p:animEffect transition="in" filter="fade">
                                      <p:cBhvr>
                                        <p:cTn id="7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p:bldP spid="9" grpId="0"/>
      <p:bldP spid="13" grpId="0"/>
      <p:bldP spid="19" grpId="0"/>
      <p:bldP spid="20" grpId="0"/>
      <p:bldP spid="32" grpId="0"/>
      <p:bldP spid="26" grpId="0"/>
      <p:bldP spid="35" grpId="0"/>
      <p:bldP spid="36" grpId="0"/>
      <p:bldP spid="37" grpId="0"/>
      <p:bldP spid="38" grpId="0"/>
      <p:bldP spid="39" grpId="0"/>
      <p:bldP spid="40" grpId="0"/>
      <p:bldP spid="5" grpId="0"/>
      <p:bldP spid="41"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Gill Sans MT">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2216</TotalTime>
  <Words>783</Words>
  <Application>Microsoft Office PowerPoint</Application>
  <PresentationFormat>Widescreen</PresentationFormat>
  <Paragraphs>171</Paragraphs>
  <Slides>35</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35</vt:i4>
      </vt:variant>
    </vt:vector>
  </HeadingPairs>
  <TitlesOfParts>
    <vt:vector size="39" baseType="lpstr">
      <vt:lpstr>Arial</vt:lpstr>
      <vt:lpstr>Cambria Math</vt:lpstr>
      <vt:lpstr>Gill Sans MT</vt:lpstr>
      <vt:lpstr>Office Theme</vt:lpstr>
      <vt:lpstr>PowerPoint Presentation</vt:lpstr>
      <vt:lpstr>Tennessee Eastman Process (TEP)</vt:lpstr>
      <vt:lpstr>The Big Picture</vt:lpstr>
      <vt:lpstr>Dataset</vt:lpstr>
      <vt:lpstr>Dataset</vt:lpstr>
      <vt:lpstr>PowerPoint Presentation</vt:lpstr>
      <vt:lpstr>Introduction of Fault</vt:lpstr>
      <vt:lpstr>Statistical Method of Fault Detection</vt:lpstr>
      <vt:lpstr>PowerPoint Presentation</vt:lpstr>
      <vt:lpstr>PowerPoint Presentation</vt:lpstr>
      <vt:lpstr>PowerPoint Presentation</vt:lpstr>
      <vt:lpstr>PowerPoint Presentation</vt:lpstr>
      <vt:lpstr>PowerPoint Presentation</vt:lpstr>
      <vt:lpstr>Intuition of PCA</vt:lpstr>
      <vt:lpstr>Reconstruction loss</vt:lpstr>
      <vt:lpstr>PowerPoint Presentation</vt:lpstr>
      <vt:lpstr>Autoencoders</vt:lpstr>
      <vt:lpstr>Autoencoders</vt:lpstr>
      <vt:lpstr>PowerPoint Presentation</vt:lpstr>
      <vt:lpstr>What is Ensembled Methods</vt:lpstr>
      <vt:lpstr>Ensemble method to reconstruct</vt:lpstr>
      <vt:lpstr>Ensemble method to reconstruct</vt:lpstr>
      <vt:lpstr>PowerPoint Presentation</vt:lpstr>
      <vt:lpstr>Data Pre-processing (Sliding Window)</vt:lpstr>
      <vt:lpstr>LSTM- Based anomaly detection</vt:lpstr>
      <vt:lpstr>Reconstruction Error</vt:lpstr>
      <vt:lpstr>PowerPoint Presentation</vt:lpstr>
      <vt:lpstr>K means clustering</vt:lpstr>
      <vt:lpstr>PowerPoint Presentation</vt:lpstr>
      <vt:lpstr>One Class SVM</vt:lpstr>
      <vt:lpstr>Isolation Forest</vt:lpstr>
      <vt:lpstr>Other outlier detection methods</vt:lpstr>
      <vt:lpstr>Additional Link</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TEP</dc:title>
  <dc:creator>mohan dash</dc:creator>
  <cp:lastModifiedBy>mohan dash</cp:lastModifiedBy>
  <cp:revision>42</cp:revision>
  <dcterms:created xsi:type="dcterms:W3CDTF">2023-03-10T12:45:36Z</dcterms:created>
  <dcterms:modified xsi:type="dcterms:W3CDTF">2023-03-19T16:52:16Z</dcterms:modified>
</cp:coreProperties>
</file>